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8"/>
  </p:notesMasterIdLst>
  <p:sldIdLst>
    <p:sldId id="278" r:id="rId2"/>
    <p:sldId id="261" r:id="rId3"/>
    <p:sldId id="280" r:id="rId4"/>
    <p:sldId id="279" r:id="rId5"/>
    <p:sldId id="257" r:id="rId6"/>
    <p:sldId id="288" r:id="rId7"/>
    <p:sldId id="289" r:id="rId8"/>
    <p:sldId id="290" r:id="rId9"/>
    <p:sldId id="291" r:id="rId10"/>
    <p:sldId id="299" r:id="rId11"/>
    <p:sldId id="270" r:id="rId12"/>
    <p:sldId id="300" r:id="rId13"/>
    <p:sldId id="301" r:id="rId14"/>
    <p:sldId id="258" r:id="rId15"/>
    <p:sldId id="277" r:id="rId16"/>
    <p:sldId id="268" r:id="rId17"/>
    <p:sldId id="292" r:id="rId18"/>
    <p:sldId id="293" r:id="rId19"/>
    <p:sldId id="294" r:id="rId20"/>
    <p:sldId id="295" r:id="rId21"/>
    <p:sldId id="296" r:id="rId22"/>
    <p:sldId id="297" r:id="rId23"/>
    <p:sldId id="262" r:id="rId24"/>
    <p:sldId id="272" r:id="rId25"/>
    <p:sldId id="302" r:id="rId26"/>
    <p:sldId id="276"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1965"/>
    <a:srgbClr val="21488A"/>
    <a:srgbClr val="FFFFFF"/>
    <a:srgbClr val="013A7F"/>
    <a:srgbClr val="295294"/>
    <a:srgbClr val="0B1967"/>
    <a:srgbClr val="0919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4E236A-6619-B244-94C7-7103249FF8BD}" v="33" dt="2024-04-03T18:52:20.1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146" autoAdjust="0"/>
    <p:restoredTop sz="94681"/>
  </p:normalViewPr>
  <p:slideViewPr>
    <p:cSldViewPr snapToGrid="0">
      <p:cViewPr varScale="1">
        <p:scale>
          <a:sx n="215" d="100"/>
          <a:sy n="215" d="100"/>
        </p:scale>
        <p:origin x="3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yd, Michael D." userId="8845821e-a586-49b5-aec6-3458206bc172" providerId="ADAL" clId="{FB4E236A-6619-B244-94C7-7103249FF8BD}"/>
    <pc:docChg chg="undo custSel addSld delSld modSld sldOrd">
      <pc:chgData name="Boyd, Michael D." userId="8845821e-a586-49b5-aec6-3458206bc172" providerId="ADAL" clId="{FB4E236A-6619-B244-94C7-7103249FF8BD}" dt="2024-04-03T18:53:16.823" v="31" actId="2696"/>
      <pc:docMkLst>
        <pc:docMk/>
      </pc:docMkLst>
      <pc:sldChg chg="modSp add mod ord">
        <pc:chgData name="Boyd, Michael D." userId="8845821e-a586-49b5-aec6-3458206bc172" providerId="ADAL" clId="{FB4E236A-6619-B244-94C7-7103249FF8BD}" dt="2024-04-03T18:51:47.093" v="24" actId="20578"/>
        <pc:sldMkLst>
          <pc:docMk/>
          <pc:sldMk cId="2196659654" sldId="258"/>
        </pc:sldMkLst>
        <pc:spChg chg="mod">
          <ac:chgData name="Boyd, Michael D." userId="8845821e-a586-49b5-aec6-3458206bc172" providerId="ADAL" clId="{FB4E236A-6619-B244-94C7-7103249FF8BD}" dt="2024-04-03T18:51:26.116" v="23" actId="12"/>
          <ac:spMkLst>
            <pc:docMk/>
            <pc:sldMk cId="2196659654" sldId="258"/>
            <ac:spMk id="3" creationId="{00000000-0000-0000-0000-000000000000}"/>
          </ac:spMkLst>
        </pc:spChg>
      </pc:sldChg>
      <pc:sldChg chg="modSp add mod">
        <pc:chgData name="Boyd, Michael D." userId="8845821e-a586-49b5-aec6-3458206bc172" providerId="ADAL" clId="{FB4E236A-6619-B244-94C7-7103249FF8BD}" dt="2024-04-03T18:52:53.696" v="30" actId="12"/>
        <pc:sldMkLst>
          <pc:docMk/>
          <pc:sldMk cId="4234483192" sldId="277"/>
        </pc:sldMkLst>
        <pc:spChg chg="mod">
          <ac:chgData name="Boyd, Michael D." userId="8845821e-a586-49b5-aec6-3458206bc172" providerId="ADAL" clId="{FB4E236A-6619-B244-94C7-7103249FF8BD}" dt="2024-04-03T18:52:53.696" v="30" actId="12"/>
          <ac:spMkLst>
            <pc:docMk/>
            <pc:sldMk cId="4234483192" sldId="277"/>
            <ac:spMk id="3" creationId="{62496A62-7DF4-46A4-A80C-27AFE8B5640A}"/>
          </ac:spMkLst>
        </pc:spChg>
      </pc:sldChg>
      <pc:sldChg chg="modSp mod">
        <pc:chgData name="Boyd, Michael D." userId="8845821e-a586-49b5-aec6-3458206bc172" providerId="ADAL" clId="{FB4E236A-6619-B244-94C7-7103249FF8BD}" dt="2024-04-03T18:44:47.280" v="19" actId="1076"/>
        <pc:sldMkLst>
          <pc:docMk/>
          <pc:sldMk cId="609542272" sldId="278"/>
        </pc:sldMkLst>
        <pc:picChg chg="mod">
          <ac:chgData name="Boyd, Michael D." userId="8845821e-a586-49b5-aec6-3458206bc172" providerId="ADAL" clId="{FB4E236A-6619-B244-94C7-7103249FF8BD}" dt="2024-04-03T18:44:47.280" v="19" actId="1076"/>
          <ac:picMkLst>
            <pc:docMk/>
            <pc:sldMk cId="609542272" sldId="278"/>
            <ac:picMk id="7" creationId="{A297FA94-19F8-4625-8B83-9EBDDC1EA979}"/>
          </ac:picMkLst>
        </pc:picChg>
      </pc:sldChg>
      <pc:sldChg chg="addSp delSp modSp new mod setBg">
        <pc:chgData name="Boyd, Michael D." userId="8845821e-a586-49b5-aec6-3458206bc172" providerId="ADAL" clId="{FB4E236A-6619-B244-94C7-7103249FF8BD}" dt="2024-04-03T18:40:40.957" v="18" actId="14100"/>
        <pc:sldMkLst>
          <pc:docMk/>
          <pc:sldMk cId="109230742" sldId="302"/>
        </pc:sldMkLst>
        <pc:spChg chg="del">
          <ac:chgData name="Boyd, Michael D." userId="8845821e-a586-49b5-aec6-3458206bc172" providerId="ADAL" clId="{FB4E236A-6619-B244-94C7-7103249FF8BD}" dt="2024-04-03T18:37:14.168" v="2" actId="478"/>
          <ac:spMkLst>
            <pc:docMk/>
            <pc:sldMk cId="109230742" sldId="302"/>
            <ac:spMk id="2" creationId="{52C00645-3123-554D-77E2-C093738626A0}"/>
          </ac:spMkLst>
        </pc:spChg>
        <pc:spChg chg="del">
          <ac:chgData name="Boyd, Michael D." userId="8845821e-a586-49b5-aec6-3458206bc172" providerId="ADAL" clId="{FB4E236A-6619-B244-94C7-7103249FF8BD}" dt="2024-04-03T18:37:10.850" v="1" actId="478"/>
          <ac:spMkLst>
            <pc:docMk/>
            <pc:sldMk cId="109230742" sldId="302"/>
            <ac:spMk id="3" creationId="{BCB6098E-E27D-4157-AF7C-D82775DB5EF9}"/>
          </ac:spMkLst>
        </pc:spChg>
        <pc:spChg chg="add del">
          <ac:chgData name="Boyd, Michael D." userId="8845821e-a586-49b5-aec6-3458206bc172" providerId="ADAL" clId="{FB4E236A-6619-B244-94C7-7103249FF8BD}" dt="2024-04-03T18:38:32.895" v="9" actId="26606"/>
          <ac:spMkLst>
            <pc:docMk/>
            <pc:sldMk cId="109230742" sldId="302"/>
            <ac:spMk id="17" creationId="{5C6ACA56-9AD4-4EE6-8F38-8C18968ACE5C}"/>
          </ac:spMkLst>
        </pc:spChg>
        <pc:spChg chg="add del">
          <ac:chgData name="Boyd, Michael D." userId="8845821e-a586-49b5-aec6-3458206bc172" providerId="ADAL" clId="{FB4E236A-6619-B244-94C7-7103249FF8BD}" dt="2024-04-03T18:38:32.895" v="9" actId="26606"/>
          <ac:spMkLst>
            <pc:docMk/>
            <pc:sldMk cId="109230742" sldId="302"/>
            <ac:spMk id="19" creationId="{BE655210-4EEB-44D9-B394-6FB4139BFC1E}"/>
          </ac:spMkLst>
        </pc:spChg>
        <pc:spChg chg="add del">
          <ac:chgData name="Boyd, Michael D." userId="8845821e-a586-49b5-aec6-3458206bc172" providerId="ADAL" clId="{FB4E236A-6619-B244-94C7-7103249FF8BD}" dt="2024-04-03T18:38:37.328" v="11" actId="26606"/>
          <ac:spMkLst>
            <pc:docMk/>
            <pc:sldMk cId="109230742" sldId="302"/>
            <ac:spMk id="22" creationId="{7E633E68-B925-44AC-A7C1-894D907EE72D}"/>
          </ac:spMkLst>
        </pc:spChg>
        <pc:spChg chg="add">
          <ac:chgData name="Boyd, Michael D." userId="8845821e-a586-49b5-aec6-3458206bc172" providerId="ADAL" clId="{FB4E236A-6619-B244-94C7-7103249FF8BD}" dt="2024-04-03T18:38:37.335" v="12" actId="26606"/>
          <ac:spMkLst>
            <pc:docMk/>
            <pc:sldMk cId="109230742" sldId="302"/>
            <ac:spMk id="25" creationId="{391F240E-99C9-4C6A-BD0A-15F9E69F337F}"/>
          </ac:spMkLst>
        </pc:spChg>
        <pc:spChg chg="add">
          <ac:chgData name="Boyd, Michael D." userId="8845821e-a586-49b5-aec6-3458206bc172" providerId="ADAL" clId="{FB4E236A-6619-B244-94C7-7103249FF8BD}" dt="2024-04-03T18:38:37.335" v="12" actId="26606"/>
          <ac:spMkLst>
            <pc:docMk/>
            <pc:sldMk cId="109230742" sldId="302"/>
            <ac:spMk id="26" creationId="{9C8424AD-EE61-4FBC-ABA0-36E67508F2D0}"/>
          </ac:spMkLst>
        </pc:spChg>
        <pc:grpChg chg="add del">
          <ac:chgData name="Boyd, Michael D." userId="8845821e-a586-49b5-aec6-3458206bc172" providerId="ADAL" clId="{FB4E236A-6619-B244-94C7-7103249FF8BD}" dt="2024-04-03T18:38:26.641" v="7" actId="26606"/>
          <ac:grpSpMkLst>
            <pc:docMk/>
            <pc:sldMk cId="109230742" sldId="302"/>
            <ac:grpSpMk id="10" creationId="{12D8CD66-6E34-4232-868C-F61EC84AFC0B}"/>
          </ac:grpSpMkLst>
        </pc:grpChg>
        <pc:grpChg chg="add del">
          <ac:chgData name="Boyd, Michael D." userId="8845821e-a586-49b5-aec6-3458206bc172" providerId="ADAL" clId="{FB4E236A-6619-B244-94C7-7103249FF8BD}" dt="2024-04-03T18:38:32.895" v="9" actId="26606"/>
          <ac:grpSpMkLst>
            <pc:docMk/>
            <pc:sldMk cId="109230742" sldId="302"/>
            <ac:grpSpMk id="18" creationId="{2103B461-323C-4912-BFFD-C37582662085}"/>
          </ac:grpSpMkLst>
        </pc:grpChg>
        <pc:grpChg chg="add del">
          <ac:chgData name="Boyd, Michael D." userId="8845821e-a586-49b5-aec6-3458206bc172" providerId="ADAL" clId="{FB4E236A-6619-B244-94C7-7103249FF8BD}" dt="2024-04-03T18:38:37.328" v="11" actId="26606"/>
          <ac:grpSpMkLst>
            <pc:docMk/>
            <pc:sldMk cId="109230742" sldId="302"/>
            <ac:grpSpMk id="21" creationId="{2103B461-323C-4912-BFFD-C37582662085}"/>
          </ac:grpSpMkLst>
        </pc:grpChg>
        <pc:grpChg chg="add">
          <ac:chgData name="Boyd, Michael D." userId="8845821e-a586-49b5-aec6-3458206bc172" providerId="ADAL" clId="{FB4E236A-6619-B244-94C7-7103249FF8BD}" dt="2024-04-03T18:38:37.335" v="12" actId="26606"/>
          <ac:grpSpMkLst>
            <pc:docMk/>
            <pc:sldMk cId="109230742" sldId="302"/>
            <ac:grpSpMk id="24" creationId="{2103B461-323C-4912-BFFD-C37582662085}"/>
          </ac:grpSpMkLst>
        </pc:grpChg>
        <pc:picChg chg="add mod">
          <ac:chgData name="Boyd, Michael D." userId="8845821e-a586-49b5-aec6-3458206bc172" providerId="ADAL" clId="{FB4E236A-6619-B244-94C7-7103249FF8BD}" dt="2024-04-03T18:40:40.957" v="18" actId="14100"/>
          <ac:picMkLst>
            <pc:docMk/>
            <pc:sldMk cId="109230742" sldId="302"/>
            <ac:picMk id="5" creationId="{9CA8291A-E1BA-D9CA-1DF2-2FE44315A793}"/>
          </ac:picMkLst>
        </pc:picChg>
      </pc:sldChg>
      <pc:sldChg chg="new del">
        <pc:chgData name="Boyd, Michael D." userId="8845821e-a586-49b5-aec6-3458206bc172" providerId="ADAL" clId="{FB4E236A-6619-B244-94C7-7103249FF8BD}" dt="2024-04-03T18:53:16.823" v="31" actId="2696"/>
        <pc:sldMkLst>
          <pc:docMk/>
          <pc:sldMk cId="264639333" sldId="30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529F83-462C-41EC-80F3-41F670D8A1BF}" type="doc">
      <dgm:prSet loTypeId="urn:microsoft.com/office/officeart/2005/8/layout/default" loCatId="list" qsTypeId="urn:microsoft.com/office/officeart/2005/8/quickstyle/3d1" qsCatId="3D" csTypeId="urn:microsoft.com/office/officeart/2005/8/colors/colorful3" csCatId="colorful" phldr="1"/>
      <dgm:spPr/>
      <dgm:t>
        <a:bodyPr/>
        <a:lstStyle/>
        <a:p>
          <a:endParaRPr lang="en-US"/>
        </a:p>
      </dgm:t>
    </dgm:pt>
    <dgm:pt modelId="{5E6AD210-5887-4660-BF7F-F7520CA0DFF2}">
      <dgm:prSet phldrT="[Text]" custT="1"/>
      <dgm:spPr/>
      <dgm:t>
        <a:bodyPr/>
        <a:lstStyle/>
        <a:p>
          <a:r>
            <a:rPr lang="en-US" sz="2000" dirty="0"/>
            <a:t>Police Services </a:t>
          </a:r>
        </a:p>
      </dgm:t>
    </dgm:pt>
    <dgm:pt modelId="{B1748309-4D48-497A-835B-0B138A7D9C65}" type="parTrans" cxnId="{3C4DEE44-D541-477C-9A02-D1F2577C84DF}">
      <dgm:prSet/>
      <dgm:spPr/>
      <dgm:t>
        <a:bodyPr/>
        <a:lstStyle/>
        <a:p>
          <a:endParaRPr lang="en-US"/>
        </a:p>
      </dgm:t>
    </dgm:pt>
    <dgm:pt modelId="{F3BA8DEE-54A5-4A14-9715-0E9366766FBE}" type="sibTrans" cxnId="{3C4DEE44-D541-477C-9A02-D1F2577C84DF}">
      <dgm:prSet/>
      <dgm:spPr/>
      <dgm:t>
        <a:bodyPr/>
        <a:lstStyle/>
        <a:p>
          <a:endParaRPr lang="en-US"/>
        </a:p>
      </dgm:t>
    </dgm:pt>
    <dgm:pt modelId="{C4F4CED2-1E0D-4659-A386-F49AAA4071B1}">
      <dgm:prSet custT="1"/>
      <dgm:spPr/>
      <dgm:t>
        <a:bodyPr/>
        <a:lstStyle/>
        <a:p>
          <a:r>
            <a:rPr lang="en-US" sz="2000" dirty="0"/>
            <a:t>Risk Management</a:t>
          </a:r>
        </a:p>
      </dgm:t>
    </dgm:pt>
    <dgm:pt modelId="{E2809B17-ABA9-44FC-A7B9-E097EB01B997}" type="parTrans" cxnId="{6590B230-24CD-41A0-B4A6-651E83C4279A}">
      <dgm:prSet/>
      <dgm:spPr/>
      <dgm:t>
        <a:bodyPr/>
        <a:lstStyle/>
        <a:p>
          <a:endParaRPr lang="en-US"/>
        </a:p>
      </dgm:t>
    </dgm:pt>
    <dgm:pt modelId="{F2A3411D-2B0C-4FA4-AB6A-C1309E8C870D}" type="sibTrans" cxnId="{6590B230-24CD-41A0-B4A6-651E83C4279A}">
      <dgm:prSet/>
      <dgm:spPr/>
      <dgm:t>
        <a:bodyPr/>
        <a:lstStyle/>
        <a:p>
          <a:endParaRPr lang="en-US"/>
        </a:p>
      </dgm:t>
    </dgm:pt>
    <dgm:pt modelId="{C25BC1EE-2C87-473A-9287-7BD237C94146}">
      <dgm:prSet custT="1"/>
      <dgm:spPr/>
      <dgm:t>
        <a:bodyPr/>
        <a:lstStyle/>
        <a:p>
          <a:r>
            <a:rPr lang="en-US" sz="2000" dirty="0"/>
            <a:t>S.E.R.T.</a:t>
          </a:r>
        </a:p>
      </dgm:t>
    </dgm:pt>
    <dgm:pt modelId="{F14497B7-2A34-45D3-A592-0AD37AEEC210}" type="parTrans" cxnId="{441EF93B-9037-479D-90EB-74C148289916}">
      <dgm:prSet/>
      <dgm:spPr/>
      <dgm:t>
        <a:bodyPr/>
        <a:lstStyle/>
        <a:p>
          <a:endParaRPr lang="en-US"/>
        </a:p>
      </dgm:t>
    </dgm:pt>
    <dgm:pt modelId="{3339B172-B039-489A-BDE4-B6B7C84B5864}" type="sibTrans" cxnId="{441EF93B-9037-479D-90EB-74C148289916}">
      <dgm:prSet/>
      <dgm:spPr/>
      <dgm:t>
        <a:bodyPr/>
        <a:lstStyle/>
        <a:p>
          <a:endParaRPr lang="en-US"/>
        </a:p>
      </dgm:t>
    </dgm:pt>
    <dgm:pt modelId="{C551A001-2BFC-4128-A183-A9AF48D3D281}" type="pres">
      <dgm:prSet presAssocID="{E2529F83-462C-41EC-80F3-41F670D8A1BF}" presName="diagram" presStyleCnt="0">
        <dgm:presLayoutVars>
          <dgm:dir/>
          <dgm:resizeHandles val="exact"/>
        </dgm:presLayoutVars>
      </dgm:prSet>
      <dgm:spPr/>
    </dgm:pt>
    <dgm:pt modelId="{4FC43974-A87A-4E82-B1BB-6170BCE440AD}" type="pres">
      <dgm:prSet presAssocID="{5E6AD210-5887-4660-BF7F-F7520CA0DFF2}" presName="node" presStyleLbl="node1" presStyleIdx="0" presStyleCnt="3">
        <dgm:presLayoutVars>
          <dgm:bulletEnabled val="1"/>
        </dgm:presLayoutVars>
      </dgm:prSet>
      <dgm:spPr/>
    </dgm:pt>
    <dgm:pt modelId="{17AF7796-A4B9-47CF-80DD-C32C39FF3456}" type="pres">
      <dgm:prSet presAssocID="{F3BA8DEE-54A5-4A14-9715-0E9366766FBE}" presName="sibTrans" presStyleCnt="0"/>
      <dgm:spPr/>
    </dgm:pt>
    <dgm:pt modelId="{6FB742F7-40F5-47E3-9B9A-0725FD89310E}" type="pres">
      <dgm:prSet presAssocID="{C4F4CED2-1E0D-4659-A386-F49AAA4071B1}" presName="node" presStyleLbl="node1" presStyleIdx="1" presStyleCnt="3">
        <dgm:presLayoutVars>
          <dgm:bulletEnabled val="1"/>
        </dgm:presLayoutVars>
      </dgm:prSet>
      <dgm:spPr/>
    </dgm:pt>
    <dgm:pt modelId="{87057C78-25D1-4548-A0CB-5CC25CF3A085}" type="pres">
      <dgm:prSet presAssocID="{F2A3411D-2B0C-4FA4-AB6A-C1309E8C870D}" presName="sibTrans" presStyleCnt="0"/>
      <dgm:spPr/>
    </dgm:pt>
    <dgm:pt modelId="{7D7489F0-B2BB-40DC-9070-0615DD21423B}" type="pres">
      <dgm:prSet presAssocID="{C25BC1EE-2C87-473A-9287-7BD237C94146}" presName="node" presStyleLbl="node1" presStyleIdx="2" presStyleCnt="3">
        <dgm:presLayoutVars>
          <dgm:bulletEnabled val="1"/>
        </dgm:presLayoutVars>
      </dgm:prSet>
      <dgm:spPr/>
    </dgm:pt>
  </dgm:ptLst>
  <dgm:cxnLst>
    <dgm:cxn modelId="{6590B230-24CD-41A0-B4A6-651E83C4279A}" srcId="{E2529F83-462C-41EC-80F3-41F670D8A1BF}" destId="{C4F4CED2-1E0D-4659-A386-F49AAA4071B1}" srcOrd="1" destOrd="0" parTransId="{E2809B17-ABA9-44FC-A7B9-E097EB01B997}" sibTransId="{F2A3411D-2B0C-4FA4-AB6A-C1309E8C870D}"/>
    <dgm:cxn modelId="{441EF93B-9037-479D-90EB-74C148289916}" srcId="{E2529F83-462C-41EC-80F3-41F670D8A1BF}" destId="{C25BC1EE-2C87-473A-9287-7BD237C94146}" srcOrd="2" destOrd="0" parTransId="{F14497B7-2A34-45D3-A592-0AD37AEEC210}" sibTransId="{3339B172-B039-489A-BDE4-B6B7C84B5864}"/>
    <dgm:cxn modelId="{3C4DEE44-D541-477C-9A02-D1F2577C84DF}" srcId="{E2529F83-462C-41EC-80F3-41F670D8A1BF}" destId="{5E6AD210-5887-4660-BF7F-F7520CA0DFF2}" srcOrd="0" destOrd="0" parTransId="{B1748309-4D48-497A-835B-0B138A7D9C65}" sibTransId="{F3BA8DEE-54A5-4A14-9715-0E9366766FBE}"/>
    <dgm:cxn modelId="{380AF554-2194-45CD-8CE1-A8C8D85C0793}" type="presOf" srcId="{E2529F83-462C-41EC-80F3-41F670D8A1BF}" destId="{C551A001-2BFC-4128-A183-A9AF48D3D281}" srcOrd="0" destOrd="0" presId="urn:microsoft.com/office/officeart/2005/8/layout/default"/>
    <dgm:cxn modelId="{FBF58A58-A01E-4944-9D64-3A67BBF8B8D8}" type="presOf" srcId="{C4F4CED2-1E0D-4659-A386-F49AAA4071B1}" destId="{6FB742F7-40F5-47E3-9B9A-0725FD89310E}" srcOrd="0" destOrd="0" presId="urn:microsoft.com/office/officeart/2005/8/layout/default"/>
    <dgm:cxn modelId="{248C0EDA-F157-4E07-B7CC-26C460E6811C}" type="presOf" srcId="{5E6AD210-5887-4660-BF7F-F7520CA0DFF2}" destId="{4FC43974-A87A-4E82-B1BB-6170BCE440AD}" srcOrd="0" destOrd="0" presId="urn:microsoft.com/office/officeart/2005/8/layout/default"/>
    <dgm:cxn modelId="{B8CD50FA-152C-45D4-AA72-05B3472473D7}" type="presOf" srcId="{C25BC1EE-2C87-473A-9287-7BD237C94146}" destId="{7D7489F0-B2BB-40DC-9070-0615DD21423B}" srcOrd="0" destOrd="0" presId="urn:microsoft.com/office/officeart/2005/8/layout/default"/>
    <dgm:cxn modelId="{3B96F129-36B6-4ED9-B32E-74F21C87044B}" type="presParOf" srcId="{C551A001-2BFC-4128-A183-A9AF48D3D281}" destId="{4FC43974-A87A-4E82-B1BB-6170BCE440AD}" srcOrd="0" destOrd="0" presId="urn:microsoft.com/office/officeart/2005/8/layout/default"/>
    <dgm:cxn modelId="{8618AC2C-19A3-4A1F-B6FB-96BFC5082400}" type="presParOf" srcId="{C551A001-2BFC-4128-A183-A9AF48D3D281}" destId="{17AF7796-A4B9-47CF-80DD-C32C39FF3456}" srcOrd="1" destOrd="0" presId="urn:microsoft.com/office/officeart/2005/8/layout/default"/>
    <dgm:cxn modelId="{3CCFB306-2014-4955-9EEF-894592469623}" type="presParOf" srcId="{C551A001-2BFC-4128-A183-A9AF48D3D281}" destId="{6FB742F7-40F5-47E3-9B9A-0725FD89310E}" srcOrd="2" destOrd="0" presId="urn:microsoft.com/office/officeart/2005/8/layout/default"/>
    <dgm:cxn modelId="{15B74C6B-EC40-4D4F-9E92-2E954D407BCD}" type="presParOf" srcId="{C551A001-2BFC-4128-A183-A9AF48D3D281}" destId="{87057C78-25D1-4548-A0CB-5CC25CF3A085}" srcOrd="3" destOrd="0" presId="urn:microsoft.com/office/officeart/2005/8/layout/default"/>
    <dgm:cxn modelId="{21A0C5AB-4307-4343-9683-5D8B88713CCF}" type="presParOf" srcId="{C551A001-2BFC-4128-A183-A9AF48D3D281}" destId="{7D7489F0-B2BB-40DC-9070-0615DD21423B}"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529F83-462C-41EC-80F3-41F670D8A1BF}" type="doc">
      <dgm:prSet loTypeId="urn:microsoft.com/office/officeart/2005/8/layout/default" loCatId="list" qsTypeId="urn:microsoft.com/office/officeart/2005/8/quickstyle/3d1" qsCatId="3D" csTypeId="urn:microsoft.com/office/officeart/2005/8/colors/colorful3" csCatId="colorful" phldr="1"/>
      <dgm:spPr/>
      <dgm:t>
        <a:bodyPr/>
        <a:lstStyle/>
        <a:p>
          <a:endParaRPr lang="en-US"/>
        </a:p>
      </dgm:t>
    </dgm:pt>
    <dgm:pt modelId="{5E6AD210-5887-4660-BF7F-F7520CA0DFF2}">
      <dgm:prSet phldrT="[Text]" custT="1"/>
      <dgm:spPr/>
      <dgm:t>
        <a:bodyPr/>
        <a:lstStyle/>
        <a:p>
          <a:r>
            <a:rPr lang="en-US" sz="2000" dirty="0"/>
            <a:t>Custodial </a:t>
          </a:r>
        </a:p>
      </dgm:t>
    </dgm:pt>
    <dgm:pt modelId="{B1748309-4D48-497A-835B-0B138A7D9C65}" type="parTrans" cxnId="{3C4DEE44-D541-477C-9A02-D1F2577C84DF}">
      <dgm:prSet/>
      <dgm:spPr/>
      <dgm:t>
        <a:bodyPr/>
        <a:lstStyle/>
        <a:p>
          <a:endParaRPr lang="en-US"/>
        </a:p>
      </dgm:t>
    </dgm:pt>
    <dgm:pt modelId="{F3BA8DEE-54A5-4A14-9715-0E9366766FBE}" type="sibTrans" cxnId="{3C4DEE44-D541-477C-9A02-D1F2577C84DF}">
      <dgm:prSet/>
      <dgm:spPr/>
      <dgm:t>
        <a:bodyPr/>
        <a:lstStyle/>
        <a:p>
          <a:endParaRPr lang="en-US"/>
        </a:p>
      </dgm:t>
    </dgm:pt>
    <dgm:pt modelId="{C4F4CED2-1E0D-4659-A386-F49AAA4071B1}">
      <dgm:prSet custT="1"/>
      <dgm:spPr/>
      <dgm:t>
        <a:bodyPr/>
        <a:lstStyle/>
        <a:p>
          <a:r>
            <a:rPr lang="en-US" sz="2000" dirty="0"/>
            <a:t>Maintenance</a:t>
          </a:r>
        </a:p>
      </dgm:t>
    </dgm:pt>
    <dgm:pt modelId="{E2809B17-ABA9-44FC-A7B9-E097EB01B997}" type="parTrans" cxnId="{6590B230-24CD-41A0-B4A6-651E83C4279A}">
      <dgm:prSet/>
      <dgm:spPr/>
      <dgm:t>
        <a:bodyPr/>
        <a:lstStyle/>
        <a:p>
          <a:endParaRPr lang="en-US"/>
        </a:p>
      </dgm:t>
    </dgm:pt>
    <dgm:pt modelId="{F2A3411D-2B0C-4FA4-AB6A-C1309E8C870D}" type="sibTrans" cxnId="{6590B230-24CD-41A0-B4A6-651E83C4279A}">
      <dgm:prSet/>
      <dgm:spPr/>
      <dgm:t>
        <a:bodyPr/>
        <a:lstStyle/>
        <a:p>
          <a:endParaRPr lang="en-US"/>
        </a:p>
      </dgm:t>
    </dgm:pt>
    <dgm:pt modelId="{C25BC1EE-2C87-473A-9287-7BD237C94146}">
      <dgm:prSet custT="1"/>
      <dgm:spPr/>
      <dgm:t>
        <a:bodyPr/>
        <a:lstStyle/>
        <a:p>
          <a:r>
            <a:rPr lang="en-US" sz="2000" dirty="0"/>
            <a:t>Shipping &amp; Receiving</a:t>
          </a:r>
        </a:p>
      </dgm:t>
    </dgm:pt>
    <dgm:pt modelId="{F14497B7-2A34-45D3-A592-0AD37AEEC210}" type="parTrans" cxnId="{441EF93B-9037-479D-90EB-74C148289916}">
      <dgm:prSet/>
      <dgm:spPr/>
      <dgm:t>
        <a:bodyPr/>
        <a:lstStyle/>
        <a:p>
          <a:endParaRPr lang="en-US"/>
        </a:p>
      </dgm:t>
    </dgm:pt>
    <dgm:pt modelId="{3339B172-B039-489A-BDE4-B6B7C84B5864}" type="sibTrans" cxnId="{441EF93B-9037-479D-90EB-74C148289916}">
      <dgm:prSet/>
      <dgm:spPr/>
      <dgm:t>
        <a:bodyPr/>
        <a:lstStyle/>
        <a:p>
          <a:endParaRPr lang="en-US"/>
        </a:p>
      </dgm:t>
    </dgm:pt>
    <dgm:pt modelId="{551E066F-FE8F-4BC6-9F97-B512EE82D02B}">
      <dgm:prSet custT="1"/>
      <dgm:spPr/>
      <dgm:t>
        <a:bodyPr/>
        <a:lstStyle/>
        <a:p>
          <a:r>
            <a:rPr lang="en-US" sz="2000" dirty="0"/>
            <a:t>Mail Services </a:t>
          </a:r>
        </a:p>
      </dgm:t>
    </dgm:pt>
    <dgm:pt modelId="{8C90B724-F52B-4A65-BEEF-DF62F9674F0A}" type="parTrans" cxnId="{CBB4358F-435A-448B-8825-89F97A0606A8}">
      <dgm:prSet/>
      <dgm:spPr/>
      <dgm:t>
        <a:bodyPr/>
        <a:lstStyle/>
        <a:p>
          <a:endParaRPr lang="en-US"/>
        </a:p>
      </dgm:t>
    </dgm:pt>
    <dgm:pt modelId="{24F8BE45-3C24-476A-B8D8-1AA6069D2D9A}" type="sibTrans" cxnId="{CBB4358F-435A-448B-8825-89F97A0606A8}">
      <dgm:prSet/>
      <dgm:spPr/>
      <dgm:t>
        <a:bodyPr/>
        <a:lstStyle/>
        <a:p>
          <a:endParaRPr lang="en-US"/>
        </a:p>
      </dgm:t>
    </dgm:pt>
    <dgm:pt modelId="{D0233167-C86B-434C-97F7-CDC9301D007B}">
      <dgm:prSet custT="1"/>
      <dgm:spPr/>
      <dgm:t>
        <a:bodyPr/>
        <a:lstStyle/>
        <a:p>
          <a:r>
            <a:rPr lang="en-US" sz="2000" dirty="0"/>
            <a:t>Fleet Services &amp; Car Reservations</a:t>
          </a:r>
        </a:p>
      </dgm:t>
    </dgm:pt>
    <dgm:pt modelId="{3035D8A9-E00B-41CF-987B-289BC6267C74}" type="parTrans" cxnId="{C70B225C-EFA9-4524-8596-5DEDBBBBF492}">
      <dgm:prSet/>
      <dgm:spPr/>
      <dgm:t>
        <a:bodyPr/>
        <a:lstStyle/>
        <a:p>
          <a:endParaRPr lang="en-US"/>
        </a:p>
      </dgm:t>
    </dgm:pt>
    <dgm:pt modelId="{677368DE-D413-4CE0-A7A8-53FECA38D7FB}" type="sibTrans" cxnId="{C70B225C-EFA9-4524-8596-5DEDBBBBF492}">
      <dgm:prSet/>
      <dgm:spPr/>
      <dgm:t>
        <a:bodyPr/>
        <a:lstStyle/>
        <a:p>
          <a:endParaRPr lang="en-US"/>
        </a:p>
      </dgm:t>
    </dgm:pt>
    <dgm:pt modelId="{23FC3766-92B2-40D4-A06F-136D0963BB10}">
      <dgm:prSet custT="1"/>
      <dgm:spPr/>
      <dgm:t>
        <a:bodyPr/>
        <a:lstStyle/>
        <a:p>
          <a:r>
            <a:rPr lang="en-US" sz="2000" dirty="0"/>
            <a:t>Event &amp; Space Management </a:t>
          </a:r>
        </a:p>
      </dgm:t>
    </dgm:pt>
    <dgm:pt modelId="{4EA17DCD-417D-47AE-BD91-1D5E41F24BC4}" type="parTrans" cxnId="{24AD0D39-7DE5-459B-9A08-1E980D5DCC24}">
      <dgm:prSet/>
      <dgm:spPr/>
      <dgm:t>
        <a:bodyPr/>
        <a:lstStyle/>
        <a:p>
          <a:endParaRPr lang="en-US"/>
        </a:p>
      </dgm:t>
    </dgm:pt>
    <dgm:pt modelId="{3F601C60-5FDE-4235-98C8-0468846F0C02}" type="sibTrans" cxnId="{24AD0D39-7DE5-459B-9A08-1E980D5DCC24}">
      <dgm:prSet/>
      <dgm:spPr/>
      <dgm:t>
        <a:bodyPr/>
        <a:lstStyle/>
        <a:p>
          <a:endParaRPr lang="en-US"/>
        </a:p>
      </dgm:t>
    </dgm:pt>
    <dgm:pt modelId="{40642844-582E-4BD5-90EB-0575001CBAB9}">
      <dgm:prSet custT="1"/>
      <dgm:spPr/>
      <dgm:t>
        <a:bodyPr/>
        <a:lstStyle/>
        <a:p>
          <a:r>
            <a:rPr lang="en-US" sz="2000" dirty="0"/>
            <a:t>HVAC , Plumbing, &amp; Electrical </a:t>
          </a:r>
        </a:p>
      </dgm:t>
    </dgm:pt>
    <dgm:pt modelId="{C77E68E5-FD08-4105-AE42-447D4AE24F9B}" type="parTrans" cxnId="{18C672F2-7F33-4C43-9104-CBE8C9E73A86}">
      <dgm:prSet/>
      <dgm:spPr/>
      <dgm:t>
        <a:bodyPr/>
        <a:lstStyle/>
        <a:p>
          <a:endParaRPr lang="en-US"/>
        </a:p>
      </dgm:t>
    </dgm:pt>
    <dgm:pt modelId="{094D66BA-58B0-4EA0-BEB5-01EE68CF6AB2}" type="sibTrans" cxnId="{18C672F2-7F33-4C43-9104-CBE8C9E73A86}">
      <dgm:prSet/>
      <dgm:spPr/>
      <dgm:t>
        <a:bodyPr/>
        <a:lstStyle/>
        <a:p>
          <a:endParaRPr lang="en-US"/>
        </a:p>
      </dgm:t>
    </dgm:pt>
    <dgm:pt modelId="{4E4C0A8E-F347-410B-884B-6D27153213EF}">
      <dgm:prSet custT="1"/>
      <dgm:spPr/>
      <dgm:t>
        <a:bodyPr/>
        <a:lstStyle/>
        <a:p>
          <a:r>
            <a:rPr lang="en-US" sz="2000" dirty="0"/>
            <a:t>Landscaping </a:t>
          </a:r>
        </a:p>
      </dgm:t>
    </dgm:pt>
    <dgm:pt modelId="{1064BBC7-53C3-4B9A-A543-F397ECAF9532}" type="parTrans" cxnId="{3A4CBB00-1BA2-4F92-8ABA-DFFD7E333844}">
      <dgm:prSet/>
      <dgm:spPr/>
      <dgm:t>
        <a:bodyPr/>
        <a:lstStyle/>
        <a:p>
          <a:endParaRPr lang="en-US"/>
        </a:p>
      </dgm:t>
    </dgm:pt>
    <dgm:pt modelId="{AC4EDDA4-22CE-4FE4-923E-9F98C20491F5}" type="sibTrans" cxnId="{3A4CBB00-1BA2-4F92-8ABA-DFFD7E333844}">
      <dgm:prSet/>
      <dgm:spPr/>
      <dgm:t>
        <a:bodyPr/>
        <a:lstStyle/>
        <a:p>
          <a:endParaRPr lang="en-US"/>
        </a:p>
      </dgm:t>
    </dgm:pt>
    <dgm:pt modelId="{3086A811-B2C5-4894-8872-F25BC7FE1805}">
      <dgm:prSet custT="1"/>
      <dgm:spPr/>
      <dgm:t>
        <a:bodyPr/>
        <a:lstStyle/>
        <a:p>
          <a:r>
            <a:rPr lang="en-US" sz="2000" dirty="0"/>
            <a:t>Environmental Health &amp; Safety </a:t>
          </a:r>
        </a:p>
      </dgm:t>
    </dgm:pt>
    <dgm:pt modelId="{C0105CA4-9B32-4AB7-9CB2-947CE7B68137}" type="parTrans" cxnId="{ED86387B-592A-4E92-8B47-01AB84288F74}">
      <dgm:prSet/>
      <dgm:spPr/>
      <dgm:t>
        <a:bodyPr/>
        <a:lstStyle/>
        <a:p>
          <a:endParaRPr lang="en-US"/>
        </a:p>
      </dgm:t>
    </dgm:pt>
    <dgm:pt modelId="{4D649EC1-0324-4D75-A311-A190903C5CD8}" type="sibTrans" cxnId="{ED86387B-592A-4E92-8B47-01AB84288F74}">
      <dgm:prSet/>
      <dgm:spPr/>
      <dgm:t>
        <a:bodyPr/>
        <a:lstStyle/>
        <a:p>
          <a:endParaRPr lang="en-US"/>
        </a:p>
      </dgm:t>
    </dgm:pt>
    <dgm:pt modelId="{A0985950-5698-4A4C-B9BD-7039A002D855}">
      <dgm:prSet custT="1"/>
      <dgm:spPr/>
      <dgm:t>
        <a:bodyPr/>
        <a:lstStyle/>
        <a:p>
          <a:r>
            <a:rPr lang="en-US" sz="2000" dirty="0"/>
            <a:t>Capital &amp; Improvement Projects </a:t>
          </a:r>
        </a:p>
      </dgm:t>
    </dgm:pt>
    <dgm:pt modelId="{8BC6C196-9A4A-428A-A72D-75AB8A02D4C6}" type="parTrans" cxnId="{1683C730-DD38-4D55-8DAB-AE29A7DACE23}">
      <dgm:prSet/>
      <dgm:spPr/>
      <dgm:t>
        <a:bodyPr/>
        <a:lstStyle/>
        <a:p>
          <a:endParaRPr lang="en-US"/>
        </a:p>
      </dgm:t>
    </dgm:pt>
    <dgm:pt modelId="{2BA67F45-CF15-4997-AEB3-C6513D73DB8E}" type="sibTrans" cxnId="{1683C730-DD38-4D55-8DAB-AE29A7DACE23}">
      <dgm:prSet/>
      <dgm:spPr/>
      <dgm:t>
        <a:bodyPr/>
        <a:lstStyle/>
        <a:p>
          <a:endParaRPr lang="en-US"/>
        </a:p>
      </dgm:t>
    </dgm:pt>
    <dgm:pt modelId="{F69B85FD-151E-451A-A76A-7415351E6D8F}">
      <dgm:prSet custT="1"/>
      <dgm:spPr/>
      <dgm:t>
        <a:bodyPr/>
        <a:lstStyle/>
        <a:p>
          <a:r>
            <a:rPr lang="en-US" sz="2000" dirty="0"/>
            <a:t>Surplus </a:t>
          </a:r>
        </a:p>
      </dgm:t>
    </dgm:pt>
    <dgm:pt modelId="{60E6A55C-073D-4B4E-9532-A21349AD59BD}" type="parTrans" cxnId="{2BF4F419-9BBF-4164-A417-45AD22B2D60D}">
      <dgm:prSet/>
      <dgm:spPr/>
      <dgm:t>
        <a:bodyPr/>
        <a:lstStyle/>
        <a:p>
          <a:endParaRPr lang="en-US"/>
        </a:p>
      </dgm:t>
    </dgm:pt>
    <dgm:pt modelId="{309FDFC1-B251-401C-B709-4EEADFF2AD85}" type="sibTrans" cxnId="{2BF4F419-9BBF-4164-A417-45AD22B2D60D}">
      <dgm:prSet/>
      <dgm:spPr/>
      <dgm:t>
        <a:bodyPr/>
        <a:lstStyle/>
        <a:p>
          <a:endParaRPr lang="en-US"/>
        </a:p>
      </dgm:t>
    </dgm:pt>
    <dgm:pt modelId="{6F2345B4-74EF-408A-A73C-C738014AD0E8}">
      <dgm:prSet custT="1"/>
      <dgm:spPr/>
      <dgm:t>
        <a:bodyPr/>
        <a:lstStyle/>
        <a:p>
          <a:r>
            <a:rPr lang="en-US" sz="2000" dirty="0"/>
            <a:t>Furniture </a:t>
          </a:r>
        </a:p>
      </dgm:t>
    </dgm:pt>
    <dgm:pt modelId="{9CC47CA1-E023-4217-8714-A63292364BE7}" type="parTrans" cxnId="{26546E00-DD50-4214-89E9-0105E480FA50}">
      <dgm:prSet/>
      <dgm:spPr/>
      <dgm:t>
        <a:bodyPr/>
        <a:lstStyle/>
        <a:p>
          <a:endParaRPr lang="en-US"/>
        </a:p>
      </dgm:t>
    </dgm:pt>
    <dgm:pt modelId="{5158A615-E742-4ED4-8547-941671B85473}" type="sibTrans" cxnId="{26546E00-DD50-4214-89E9-0105E480FA50}">
      <dgm:prSet/>
      <dgm:spPr/>
      <dgm:t>
        <a:bodyPr/>
        <a:lstStyle/>
        <a:p>
          <a:endParaRPr lang="en-US"/>
        </a:p>
      </dgm:t>
    </dgm:pt>
    <dgm:pt modelId="{6B71CE3A-BC92-4371-86CA-0F262B9EE891}">
      <dgm:prSet custT="1"/>
      <dgm:spPr/>
      <dgm:t>
        <a:bodyPr/>
        <a:lstStyle/>
        <a:p>
          <a:r>
            <a:rPr lang="en-US" sz="2000" dirty="0"/>
            <a:t>Facilities Project Management </a:t>
          </a:r>
        </a:p>
      </dgm:t>
    </dgm:pt>
    <dgm:pt modelId="{007E1553-C031-4B64-95E7-82AFAD9C7E99}" type="parTrans" cxnId="{1FF4A0BD-B1A6-4B84-A7D8-B931D7764ACC}">
      <dgm:prSet/>
      <dgm:spPr/>
      <dgm:t>
        <a:bodyPr/>
        <a:lstStyle/>
        <a:p>
          <a:endParaRPr lang="en-US"/>
        </a:p>
      </dgm:t>
    </dgm:pt>
    <dgm:pt modelId="{2678A84F-A027-435E-B209-9AE18335C83F}" type="sibTrans" cxnId="{1FF4A0BD-B1A6-4B84-A7D8-B931D7764ACC}">
      <dgm:prSet/>
      <dgm:spPr/>
      <dgm:t>
        <a:bodyPr/>
        <a:lstStyle/>
        <a:p>
          <a:endParaRPr lang="en-US"/>
        </a:p>
      </dgm:t>
    </dgm:pt>
    <dgm:pt modelId="{783C588D-F528-42A7-8455-2D4F509DE050}">
      <dgm:prSet custT="1"/>
      <dgm:spPr/>
      <dgm:t>
        <a:bodyPr/>
        <a:lstStyle/>
        <a:p>
          <a:r>
            <a:rPr lang="en-US" sz="2000" dirty="0"/>
            <a:t>Moving Services </a:t>
          </a:r>
        </a:p>
      </dgm:t>
    </dgm:pt>
    <dgm:pt modelId="{CF601F27-FC13-495C-8205-90FB7618723C}" type="parTrans" cxnId="{0019414F-09B8-4CB8-8631-D5D99A34033A}">
      <dgm:prSet/>
      <dgm:spPr/>
      <dgm:t>
        <a:bodyPr/>
        <a:lstStyle/>
        <a:p>
          <a:endParaRPr lang="en-US"/>
        </a:p>
      </dgm:t>
    </dgm:pt>
    <dgm:pt modelId="{E0034EA3-BF9E-4464-945B-455AC5CE8AC2}" type="sibTrans" cxnId="{0019414F-09B8-4CB8-8631-D5D99A34033A}">
      <dgm:prSet/>
      <dgm:spPr/>
      <dgm:t>
        <a:bodyPr/>
        <a:lstStyle/>
        <a:p>
          <a:endParaRPr lang="en-US"/>
        </a:p>
      </dgm:t>
    </dgm:pt>
    <dgm:pt modelId="{FDC24A09-E32B-4DEF-A532-C4AB38CD2BA9}">
      <dgm:prSet custT="1"/>
      <dgm:spPr/>
      <dgm:t>
        <a:bodyPr/>
        <a:lstStyle/>
        <a:p>
          <a:r>
            <a:rPr lang="en-US" sz="2000" dirty="0"/>
            <a:t>Utilities &amp; Fuel Services  </a:t>
          </a:r>
        </a:p>
      </dgm:t>
    </dgm:pt>
    <dgm:pt modelId="{FB2CEA9E-5037-4381-A193-5AD658F67E4E}" type="parTrans" cxnId="{95E9FF8D-BA88-4BC2-9B66-E913BEBE852E}">
      <dgm:prSet/>
      <dgm:spPr/>
      <dgm:t>
        <a:bodyPr/>
        <a:lstStyle/>
        <a:p>
          <a:endParaRPr lang="en-US"/>
        </a:p>
      </dgm:t>
    </dgm:pt>
    <dgm:pt modelId="{BB4F857B-A497-4CBF-BFCE-C5285FFA16FB}" type="sibTrans" cxnId="{95E9FF8D-BA88-4BC2-9B66-E913BEBE852E}">
      <dgm:prSet/>
      <dgm:spPr/>
      <dgm:t>
        <a:bodyPr/>
        <a:lstStyle/>
        <a:p>
          <a:endParaRPr lang="en-US"/>
        </a:p>
      </dgm:t>
    </dgm:pt>
    <dgm:pt modelId="{C551A001-2BFC-4128-A183-A9AF48D3D281}" type="pres">
      <dgm:prSet presAssocID="{E2529F83-462C-41EC-80F3-41F670D8A1BF}" presName="diagram" presStyleCnt="0">
        <dgm:presLayoutVars>
          <dgm:dir/>
          <dgm:resizeHandles val="exact"/>
        </dgm:presLayoutVars>
      </dgm:prSet>
      <dgm:spPr/>
    </dgm:pt>
    <dgm:pt modelId="{4FC43974-A87A-4E82-B1BB-6170BCE440AD}" type="pres">
      <dgm:prSet presAssocID="{5E6AD210-5887-4660-BF7F-F7520CA0DFF2}" presName="node" presStyleLbl="node1" presStyleIdx="0" presStyleCnt="15">
        <dgm:presLayoutVars>
          <dgm:bulletEnabled val="1"/>
        </dgm:presLayoutVars>
      </dgm:prSet>
      <dgm:spPr/>
    </dgm:pt>
    <dgm:pt modelId="{17AF7796-A4B9-47CF-80DD-C32C39FF3456}" type="pres">
      <dgm:prSet presAssocID="{F3BA8DEE-54A5-4A14-9715-0E9366766FBE}" presName="sibTrans" presStyleCnt="0"/>
      <dgm:spPr/>
    </dgm:pt>
    <dgm:pt modelId="{6FB742F7-40F5-47E3-9B9A-0725FD89310E}" type="pres">
      <dgm:prSet presAssocID="{C4F4CED2-1E0D-4659-A386-F49AAA4071B1}" presName="node" presStyleLbl="node1" presStyleIdx="1" presStyleCnt="15">
        <dgm:presLayoutVars>
          <dgm:bulletEnabled val="1"/>
        </dgm:presLayoutVars>
      </dgm:prSet>
      <dgm:spPr/>
    </dgm:pt>
    <dgm:pt modelId="{87057C78-25D1-4548-A0CB-5CC25CF3A085}" type="pres">
      <dgm:prSet presAssocID="{F2A3411D-2B0C-4FA4-AB6A-C1309E8C870D}" presName="sibTrans" presStyleCnt="0"/>
      <dgm:spPr/>
    </dgm:pt>
    <dgm:pt modelId="{7D7489F0-B2BB-40DC-9070-0615DD21423B}" type="pres">
      <dgm:prSet presAssocID="{C25BC1EE-2C87-473A-9287-7BD237C94146}" presName="node" presStyleLbl="node1" presStyleIdx="2" presStyleCnt="15">
        <dgm:presLayoutVars>
          <dgm:bulletEnabled val="1"/>
        </dgm:presLayoutVars>
      </dgm:prSet>
      <dgm:spPr/>
    </dgm:pt>
    <dgm:pt modelId="{3D0A97CD-BA57-4972-8692-329035021687}" type="pres">
      <dgm:prSet presAssocID="{3339B172-B039-489A-BDE4-B6B7C84B5864}" presName="sibTrans" presStyleCnt="0"/>
      <dgm:spPr/>
    </dgm:pt>
    <dgm:pt modelId="{4B836266-EB52-4D6F-A750-80B9CCEBB041}" type="pres">
      <dgm:prSet presAssocID="{551E066F-FE8F-4BC6-9F97-B512EE82D02B}" presName="node" presStyleLbl="node1" presStyleIdx="3" presStyleCnt="15">
        <dgm:presLayoutVars>
          <dgm:bulletEnabled val="1"/>
        </dgm:presLayoutVars>
      </dgm:prSet>
      <dgm:spPr/>
    </dgm:pt>
    <dgm:pt modelId="{5BA02D09-1ECB-410D-A688-BD106623EC21}" type="pres">
      <dgm:prSet presAssocID="{24F8BE45-3C24-476A-B8D8-1AA6069D2D9A}" presName="sibTrans" presStyleCnt="0"/>
      <dgm:spPr/>
    </dgm:pt>
    <dgm:pt modelId="{8FCCDDD2-042A-4859-B02D-9BF1902733F5}" type="pres">
      <dgm:prSet presAssocID="{D0233167-C86B-434C-97F7-CDC9301D007B}" presName="node" presStyleLbl="node1" presStyleIdx="4" presStyleCnt="15">
        <dgm:presLayoutVars>
          <dgm:bulletEnabled val="1"/>
        </dgm:presLayoutVars>
      </dgm:prSet>
      <dgm:spPr/>
    </dgm:pt>
    <dgm:pt modelId="{F2CCA7D6-4202-4C50-962D-A9345D401712}" type="pres">
      <dgm:prSet presAssocID="{677368DE-D413-4CE0-A7A8-53FECA38D7FB}" presName="sibTrans" presStyleCnt="0"/>
      <dgm:spPr/>
    </dgm:pt>
    <dgm:pt modelId="{BBF55A99-AD0A-475E-91A5-2FDA1DD4C60C}" type="pres">
      <dgm:prSet presAssocID="{23FC3766-92B2-40D4-A06F-136D0963BB10}" presName="node" presStyleLbl="node1" presStyleIdx="5" presStyleCnt="15">
        <dgm:presLayoutVars>
          <dgm:bulletEnabled val="1"/>
        </dgm:presLayoutVars>
      </dgm:prSet>
      <dgm:spPr/>
    </dgm:pt>
    <dgm:pt modelId="{0EAA9FA3-A044-4A8B-A2D8-B51AD55301E8}" type="pres">
      <dgm:prSet presAssocID="{3F601C60-5FDE-4235-98C8-0468846F0C02}" presName="sibTrans" presStyleCnt="0"/>
      <dgm:spPr/>
    </dgm:pt>
    <dgm:pt modelId="{01EBD5B8-6213-4697-824A-5BA5F56ABF3A}" type="pres">
      <dgm:prSet presAssocID="{40642844-582E-4BD5-90EB-0575001CBAB9}" presName="node" presStyleLbl="node1" presStyleIdx="6" presStyleCnt="15">
        <dgm:presLayoutVars>
          <dgm:bulletEnabled val="1"/>
        </dgm:presLayoutVars>
      </dgm:prSet>
      <dgm:spPr/>
    </dgm:pt>
    <dgm:pt modelId="{5CB6A276-0D8D-4A5B-BC08-98A5747750E2}" type="pres">
      <dgm:prSet presAssocID="{094D66BA-58B0-4EA0-BEB5-01EE68CF6AB2}" presName="sibTrans" presStyleCnt="0"/>
      <dgm:spPr/>
    </dgm:pt>
    <dgm:pt modelId="{16363440-45B3-4379-A664-0A3BE69C61B3}" type="pres">
      <dgm:prSet presAssocID="{4E4C0A8E-F347-410B-884B-6D27153213EF}" presName="node" presStyleLbl="node1" presStyleIdx="7" presStyleCnt="15">
        <dgm:presLayoutVars>
          <dgm:bulletEnabled val="1"/>
        </dgm:presLayoutVars>
      </dgm:prSet>
      <dgm:spPr/>
    </dgm:pt>
    <dgm:pt modelId="{DCAF123A-7DE2-43E6-811C-0F232B45B86E}" type="pres">
      <dgm:prSet presAssocID="{AC4EDDA4-22CE-4FE4-923E-9F98C20491F5}" presName="sibTrans" presStyleCnt="0"/>
      <dgm:spPr/>
    </dgm:pt>
    <dgm:pt modelId="{77222169-B6B4-4A10-A5FA-30F0995D168E}" type="pres">
      <dgm:prSet presAssocID="{3086A811-B2C5-4894-8872-F25BC7FE1805}" presName="node" presStyleLbl="node1" presStyleIdx="8" presStyleCnt="15">
        <dgm:presLayoutVars>
          <dgm:bulletEnabled val="1"/>
        </dgm:presLayoutVars>
      </dgm:prSet>
      <dgm:spPr/>
    </dgm:pt>
    <dgm:pt modelId="{A67AD165-ACC9-4A42-9764-AE6518514F44}" type="pres">
      <dgm:prSet presAssocID="{4D649EC1-0324-4D75-A311-A190903C5CD8}" presName="sibTrans" presStyleCnt="0"/>
      <dgm:spPr/>
    </dgm:pt>
    <dgm:pt modelId="{2C2B21E7-5553-4884-9533-1086D352F693}" type="pres">
      <dgm:prSet presAssocID="{A0985950-5698-4A4C-B9BD-7039A002D855}" presName="node" presStyleLbl="node1" presStyleIdx="9" presStyleCnt="15">
        <dgm:presLayoutVars>
          <dgm:bulletEnabled val="1"/>
        </dgm:presLayoutVars>
      </dgm:prSet>
      <dgm:spPr/>
    </dgm:pt>
    <dgm:pt modelId="{2C320D0E-72F8-41E2-B255-BC2BD98865D9}" type="pres">
      <dgm:prSet presAssocID="{2BA67F45-CF15-4997-AEB3-C6513D73DB8E}" presName="sibTrans" presStyleCnt="0"/>
      <dgm:spPr/>
    </dgm:pt>
    <dgm:pt modelId="{5009287D-1FE1-4466-B8C6-EABB5D27572C}" type="pres">
      <dgm:prSet presAssocID="{F69B85FD-151E-451A-A76A-7415351E6D8F}" presName="node" presStyleLbl="node1" presStyleIdx="10" presStyleCnt="15">
        <dgm:presLayoutVars>
          <dgm:bulletEnabled val="1"/>
        </dgm:presLayoutVars>
      </dgm:prSet>
      <dgm:spPr/>
    </dgm:pt>
    <dgm:pt modelId="{E4998AD8-0065-4F43-81C9-D4CD8084AC7C}" type="pres">
      <dgm:prSet presAssocID="{309FDFC1-B251-401C-B709-4EEADFF2AD85}" presName="sibTrans" presStyleCnt="0"/>
      <dgm:spPr/>
    </dgm:pt>
    <dgm:pt modelId="{621EC094-8140-4608-A385-98C39DE1BB63}" type="pres">
      <dgm:prSet presAssocID="{6F2345B4-74EF-408A-A73C-C738014AD0E8}" presName="node" presStyleLbl="node1" presStyleIdx="11" presStyleCnt="15">
        <dgm:presLayoutVars>
          <dgm:bulletEnabled val="1"/>
        </dgm:presLayoutVars>
      </dgm:prSet>
      <dgm:spPr/>
    </dgm:pt>
    <dgm:pt modelId="{C184AD45-61D8-4218-9BAC-1988E9336F42}" type="pres">
      <dgm:prSet presAssocID="{5158A615-E742-4ED4-8547-941671B85473}" presName="sibTrans" presStyleCnt="0"/>
      <dgm:spPr/>
    </dgm:pt>
    <dgm:pt modelId="{A553BE27-67FC-497F-940A-3C1AAE5F6E15}" type="pres">
      <dgm:prSet presAssocID="{6B71CE3A-BC92-4371-86CA-0F262B9EE891}" presName="node" presStyleLbl="node1" presStyleIdx="12" presStyleCnt="15">
        <dgm:presLayoutVars>
          <dgm:bulletEnabled val="1"/>
        </dgm:presLayoutVars>
      </dgm:prSet>
      <dgm:spPr/>
    </dgm:pt>
    <dgm:pt modelId="{35032066-FE9B-4E2C-B239-11C8AFB49137}" type="pres">
      <dgm:prSet presAssocID="{2678A84F-A027-435E-B209-9AE18335C83F}" presName="sibTrans" presStyleCnt="0"/>
      <dgm:spPr/>
    </dgm:pt>
    <dgm:pt modelId="{B3D40E61-326D-46D6-9789-2ABD39D7005C}" type="pres">
      <dgm:prSet presAssocID="{783C588D-F528-42A7-8455-2D4F509DE050}" presName="node" presStyleLbl="node1" presStyleIdx="13" presStyleCnt="15">
        <dgm:presLayoutVars>
          <dgm:bulletEnabled val="1"/>
        </dgm:presLayoutVars>
      </dgm:prSet>
      <dgm:spPr/>
    </dgm:pt>
    <dgm:pt modelId="{89316B42-C00C-47DE-855F-538184B91718}" type="pres">
      <dgm:prSet presAssocID="{E0034EA3-BF9E-4464-945B-455AC5CE8AC2}" presName="sibTrans" presStyleCnt="0"/>
      <dgm:spPr/>
    </dgm:pt>
    <dgm:pt modelId="{9949805C-E003-4101-B3A9-3148390035E0}" type="pres">
      <dgm:prSet presAssocID="{FDC24A09-E32B-4DEF-A532-C4AB38CD2BA9}" presName="node" presStyleLbl="node1" presStyleIdx="14" presStyleCnt="15">
        <dgm:presLayoutVars>
          <dgm:bulletEnabled val="1"/>
        </dgm:presLayoutVars>
      </dgm:prSet>
      <dgm:spPr/>
    </dgm:pt>
  </dgm:ptLst>
  <dgm:cxnLst>
    <dgm:cxn modelId="{26546E00-DD50-4214-89E9-0105E480FA50}" srcId="{E2529F83-462C-41EC-80F3-41F670D8A1BF}" destId="{6F2345B4-74EF-408A-A73C-C738014AD0E8}" srcOrd="11" destOrd="0" parTransId="{9CC47CA1-E023-4217-8714-A63292364BE7}" sibTransId="{5158A615-E742-4ED4-8547-941671B85473}"/>
    <dgm:cxn modelId="{3A4CBB00-1BA2-4F92-8ABA-DFFD7E333844}" srcId="{E2529F83-462C-41EC-80F3-41F670D8A1BF}" destId="{4E4C0A8E-F347-410B-884B-6D27153213EF}" srcOrd="7" destOrd="0" parTransId="{1064BBC7-53C3-4B9A-A543-F397ECAF9532}" sibTransId="{AC4EDDA4-22CE-4FE4-923E-9F98C20491F5}"/>
    <dgm:cxn modelId="{2BF4F419-9BBF-4164-A417-45AD22B2D60D}" srcId="{E2529F83-462C-41EC-80F3-41F670D8A1BF}" destId="{F69B85FD-151E-451A-A76A-7415351E6D8F}" srcOrd="10" destOrd="0" parTransId="{60E6A55C-073D-4B4E-9532-A21349AD59BD}" sibTransId="{309FDFC1-B251-401C-B709-4EEADFF2AD85}"/>
    <dgm:cxn modelId="{6590B230-24CD-41A0-B4A6-651E83C4279A}" srcId="{E2529F83-462C-41EC-80F3-41F670D8A1BF}" destId="{C4F4CED2-1E0D-4659-A386-F49AAA4071B1}" srcOrd="1" destOrd="0" parTransId="{E2809B17-ABA9-44FC-A7B9-E097EB01B997}" sibTransId="{F2A3411D-2B0C-4FA4-AB6A-C1309E8C870D}"/>
    <dgm:cxn modelId="{1683C730-DD38-4D55-8DAB-AE29A7DACE23}" srcId="{E2529F83-462C-41EC-80F3-41F670D8A1BF}" destId="{A0985950-5698-4A4C-B9BD-7039A002D855}" srcOrd="9" destOrd="0" parTransId="{8BC6C196-9A4A-428A-A72D-75AB8A02D4C6}" sibTransId="{2BA67F45-CF15-4997-AEB3-C6513D73DB8E}"/>
    <dgm:cxn modelId="{76324C35-0776-4CCE-8291-CBA97ED14821}" type="presOf" srcId="{6B71CE3A-BC92-4371-86CA-0F262B9EE891}" destId="{A553BE27-67FC-497F-940A-3C1AAE5F6E15}" srcOrd="0" destOrd="0" presId="urn:microsoft.com/office/officeart/2005/8/layout/default"/>
    <dgm:cxn modelId="{74A90537-2334-4882-8169-EDC0E206FB66}" type="presOf" srcId="{FDC24A09-E32B-4DEF-A532-C4AB38CD2BA9}" destId="{9949805C-E003-4101-B3A9-3148390035E0}" srcOrd="0" destOrd="0" presId="urn:microsoft.com/office/officeart/2005/8/layout/default"/>
    <dgm:cxn modelId="{24AD0D39-7DE5-459B-9A08-1E980D5DCC24}" srcId="{E2529F83-462C-41EC-80F3-41F670D8A1BF}" destId="{23FC3766-92B2-40D4-A06F-136D0963BB10}" srcOrd="5" destOrd="0" parTransId="{4EA17DCD-417D-47AE-BD91-1D5E41F24BC4}" sibTransId="{3F601C60-5FDE-4235-98C8-0468846F0C02}"/>
    <dgm:cxn modelId="{441EF93B-9037-479D-90EB-74C148289916}" srcId="{E2529F83-462C-41EC-80F3-41F670D8A1BF}" destId="{C25BC1EE-2C87-473A-9287-7BD237C94146}" srcOrd="2" destOrd="0" parTransId="{F14497B7-2A34-45D3-A592-0AD37AEEC210}" sibTransId="{3339B172-B039-489A-BDE4-B6B7C84B5864}"/>
    <dgm:cxn modelId="{3C4DEE44-D541-477C-9A02-D1F2577C84DF}" srcId="{E2529F83-462C-41EC-80F3-41F670D8A1BF}" destId="{5E6AD210-5887-4660-BF7F-F7520CA0DFF2}" srcOrd="0" destOrd="0" parTransId="{B1748309-4D48-497A-835B-0B138A7D9C65}" sibTransId="{F3BA8DEE-54A5-4A14-9715-0E9366766FBE}"/>
    <dgm:cxn modelId="{0019414F-09B8-4CB8-8631-D5D99A34033A}" srcId="{E2529F83-462C-41EC-80F3-41F670D8A1BF}" destId="{783C588D-F528-42A7-8455-2D4F509DE050}" srcOrd="13" destOrd="0" parTransId="{CF601F27-FC13-495C-8205-90FB7618723C}" sibTransId="{E0034EA3-BF9E-4464-945B-455AC5CE8AC2}"/>
    <dgm:cxn modelId="{DD1FAF51-8479-4476-BECB-89F300720CC1}" type="presOf" srcId="{40642844-582E-4BD5-90EB-0575001CBAB9}" destId="{01EBD5B8-6213-4697-824A-5BA5F56ABF3A}" srcOrd="0" destOrd="0" presId="urn:microsoft.com/office/officeart/2005/8/layout/default"/>
    <dgm:cxn modelId="{380AF554-2194-45CD-8CE1-A8C8D85C0793}" type="presOf" srcId="{E2529F83-462C-41EC-80F3-41F670D8A1BF}" destId="{C551A001-2BFC-4128-A183-A9AF48D3D281}" srcOrd="0" destOrd="0" presId="urn:microsoft.com/office/officeart/2005/8/layout/default"/>
    <dgm:cxn modelId="{FBF58A58-A01E-4944-9D64-3A67BBF8B8D8}" type="presOf" srcId="{C4F4CED2-1E0D-4659-A386-F49AAA4071B1}" destId="{6FB742F7-40F5-47E3-9B9A-0725FD89310E}" srcOrd="0" destOrd="0" presId="urn:microsoft.com/office/officeart/2005/8/layout/default"/>
    <dgm:cxn modelId="{BC34475B-EB39-45AE-AF8D-C360B0E561C0}" type="presOf" srcId="{F69B85FD-151E-451A-A76A-7415351E6D8F}" destId="{5009287D-1FE1-4466-B8C6-EABB5D27572C}" srcOrd="0" destOrd="0" presId="urn:microsoft.com/office/officeart/2005/8/layout/default"/>
    <dgm:cxn modelId="{EFCDD45B-11DD-4FFC-ADDC-19C0433B9B37}" type="presOf" srcId="{23FC3766-92B2-40D4-A06F-136D0963BB10}" destId="{BBF55A99-AD0A-475E-91A5-2FDA1DD4C60C}" srcOrd="0" destOrd="0" presId="urn:microsoft.com/office/officeart/2005/8/layout/default"/>
    <dgm:cxn modelId="{C70B225C-EFA9-4524-8596-5DEDBBBBF492}" srcId="{E2529F83-462C-41EC-80F3-41F670D8A1BF}" destId="{D0233167-C86B-434C-97F7-CDC9301D007B}" srcOrd="4" destOrd="0" parTransId="{3035D8A9-E00B-41CF-987B-289BC6267C74}" sibTransId="{677368DE-D413-4CE0-A7A8-53FECA38D7FB}"/>
    <dgm:cxn modelId="{6E3E826C-0B57-48AA-A316-01CE9E2C25B1}" type="presOf" srcId="{3086A811-B2C5-4894-8872-F25BC7FE1805}" destId="{77222169-B6B4-4A10-A5FA-30F0995D168E}" srcOrd="0" destOrd="0" presId="urn:microsoft.com/office/officeart/2005/8/layout/default"/>
    <dgm:cxn modelId="{ED86387B-592A-4E92-8B47-01AB84288F74}" srcId="{E2529F83-462C-41EC-80F3-41F670D8A1BF}" destId="{3086A811-B2C5-4894-8872-F25BC7FE1805}" srcOrd="8" destOrd="0" parTransId="{C0105CA4-9B32-4AB7-9CB2-947CE7B68137}" sibTransId="{4D649EC1-0324-4D75-A311-A190903C5CD8}"/>
    <dgm:cxn modelId="{95E9FF8D-BA88-4BC2-9B66-E913BEBE852E}" srcId="{E2529F83-462C-41EC-80F3-41F670D8A1BF}" destId="{FDC24A09-E32B-4DEF-A532-C4AB38CD2BA9}" srcOrd="14" destOrd="0" parTransId="{FB2CEA9E-5037-4381-A193-5AD658F67E4E}" sibTransId="{BB4F857B-A497-4CBF-BFCE-C5285FFA16FB}"/>
    <dgm:cxn modelId="{CBB4358F-435A-448B-8825-89F97A0606A8}" srcId="{E2529F83-462C-41EC-80F3-41F670D8A1BF}" destId="{551E066F-FE8F-4BC6-9F97-B512EE82D02B}" srcOrd="3" destOrd="0" parTransId="{8C90B724-F52B-4A65-BEEF-DF62F9674F0A}" sibTransId="{24F8BE45-3C24-476A-B8D8-1AA6069D2D9A}"/>
    <dgm:cxn modelId="{9A05F69D-D10B-4ED8-BC0F-763D42AF076F}" type="presOf" srcId="{6F2345B4-74EF-408A-A73C-C738014AD0E8}" destId="{621EC094-8140-4608-A385-98C39DE1BB63}" srcOrd="0" destOrd="0" presId="urn:microsoft.com/office/officeart/2005/8/layout/default"/>
    <dgm:cxn modelId="{25EC51B8-5946-48A0-8E37-1584F372F1CA}" type="presOf" srcId="{551E066F-FE8F-4BC6-9F97-B512EE82D02B}" destId="{4B836266-EB52-4D6F-A750-80B9CCEBB041}" srcOrd="0" destOrd="0" presId="urn:microsoft.com/office/officeart/2005/8/layout/default"/>
    <dgm:cxn modelId="{1FF4A0BD-B1A6-4B84-A7D8-B931D7764ACC}" srcId="{E2529F83-462C-41EC-80F3-41F670D8A1BF}" destId="{6B71CE3A-BC92-4371-86CA-0F262B9EE891}" srcOrd="12" destOrd="0" parTransId="{007E1553-C031-4B64-95E7-82AFAD9C7E99}" sibTransId="{2678A84F-A027-435E-B209-9AE18335C83F}"/>
    <dgm:cxn modelId="{CED76DC0-32C2-4706-B591-FB5C5A26EAF3}" type="presOf" srcId="{D0233167-C86B-434C-97F7-CDC9301D007B}" destId="{8FCCDDD2-042A-4859-B02D-9BF1902733F5}" srcOrd="0" destOrd="0" presId="urn:microsoft.com/office/officeart/2005/8/layout/default"/>
    <dgm:cxn modelId="{618588C2-66FA-4C17-A8FC-BE905F73DE72}" type="presOf" srcId="{783C588D-F528-42A7-8455-2D4F509DE050}" destId="{B3D40E61-326D-46D6-9789-2ABD39D7005C}" srcOrd="0" destOrd="0" presId="urn:microsoft.com/office/officeart/2005/8/layout/default"/>
    <dgm:cxn modelId="{C958BDC2-39D3-4F0D-A00D-49603F678074}" type="presOf" srcId="{4E4C0A8E-F347-410B-884B-6D27153213EF}" destId="{16363440-45B3-4379-A664-0A3BE69C61B3}" srcOrd="0" destOrd="0" presId="urn:microsoft.com/office/officeart/2005/8/layout/default"/>
    <dgm:cxn modelId="{248C0EDA-F157-4E07-B7CC-26C460E6811C}" type="presOf" srcId="{5E6AD210-5887-4660-BF7F-F7520CA0DFF2}" destId="{4FC43974-A87A-4E82-B1BB-6170BCE440AD}" srcOrd="0" destOrd="0" presId="urn:microsoft.com/office/officeart/2005/8/layout/default"/>
    <dgm:cxn modelId="{11E335EA-44B3-470C-AB0B-02D8FA7294F7}" type="presOf" srcId="{A0985950-5698-4A4C-B9BD-7039A002D855}" destId="{2C2B21E7-5553-4884-9533-1086D352F693}" srcOrd="0" destOrd="0" presId="urn:microsoft.com/office/officeart/2005/8/layout/default"/>
    <dgm:cxn modelId="{18C672F2-7F33-4C43-9104-CBE8C9E73A86}" srcId="{E2529F83-462C-41EC-80F3-41F670D8A1BF}" destId="{40642844-582E-4BD5-90EB-0575001CBAB9}" srcOrd="6" destOrd="0" parTransId="{C77E68E5-FD08-4105-AE42-447D4AE24F9B}" sibTransId="{094D66BA-58B0-4EA0-BEB5-01EE68CF6AB2}"/>
    <dgm:cxn modelId="{B8CD50FA-152C-45D4-AA72-05B3472473D7}" type="presOf" srcId="{C25BC1EE-2C87-473A-9287-7BD237C94146}" destId="{7D7489F0-B2BB-40DC-9070-0615DD21423B}" srcOrd="0" destOrd="0" presId="urn:microsoft.com/office/officeart/2005/8/layout/default"/>
    <dgm:cxn modelId="{3B96F129-36B6-4ED9-B32E-74F21C87044B}" type="presParOf" srcId="{C551A001-2BFC-4128-A183-A9AF48D3D281}" destId="{4FC43974-A87A-4E82-B1BB-6170BCE440AD}" srcOrd="0" destOrd="0" presId="urn:microsoft.com/office/officeart/2005/8/layout/default"/>
    <dgm:cxn modelId="{8618AC2C-19A3-4A1F-B6FB-96BFC5082400}" type="presParOf" srcId="{C551A001-2BFC-4128-A183-A9AF48D3D281}" destId="{17AF7796-A4B9-47CF-80DD-C32C39FF3456}" srcOrd="1" destOrd="0" presId="urn:microsoft.com/office/officeart/2005/8/layout/default"/>
    <dgm:cxn modelId="{3CCFB306-2014-4955-9EEF-894592469623}" type="presParOf" srcId="{C551A001-2BFC-4128-A183-A9AF48D3D281}" destId="{6FB742F7-40F5-47E3-9B9A-0725FD89310E}" srcOrd="2" destOrd="0" presId="urn:microsoft.com/office/officeart/2005/8/layout/default"/>
    <dgm:cxn modelId="{15B74C6B-EC40-4D4F-9E92-2E954D407BCD}" type="presParOf" srcId="{C551A001-2BFC-4128-A183-A9AF48D3D281}" destId="{87057C78-25D1-4548-A0CB-5CC25CF3A085}" srcOrd="3" destOrd="0" presId="urn:microsoft.com/office/officeart/2005/8/layout/default"/>
    <dgm:cxn modelId="{21A0C5AB-4307-4343-9683-5D8B88713CCF}" type="presParOf" srcId="{C551A001-2BFC-4128-A183-A9AF48D3D281}" destId="{7D7489F0-B2BB-40DC-9070-0615DD21423B}" srcOrd="4" destOrd="0" presId="urn:microsoft.com/office/officeart/2005/8/layout/default"/>
    <dgm:cxn modelId="{86FE2CC5-9502-40FA-A385-981E15C2A0C1}" type="presParOf" srcId="{C551A001-2BFC-4128-A183-A9AF48D3D281}" destId="{3D0A97CD-BA57-4972-8692-329035021687}" srcOrd="5" destOrd="0" presId="urn:microsoft.com/office/officeart/2005/8/layout/default"/>
    <dgm:cxn modelId="{E666AD3D-DBEF-401B-A5F9-65CCB5485334}" type="presParOf" srcId="{C551A001-2BFC-4128-A183-A9AF48D3D281}" destId="{4B836266-EB52-4D6F-A750-80B9CCEBB041}" srcOrd="6" destOrd="0" presId="urn:microsoft.com/office/officeart/2005/8/layout/default"/>
    <dgm:cxn modelId="{0D81E59B-93D7-4A4C-A3A6-4D9F83D2E2BA}" type="presParOf" srcId="{C551A001-2BFC-4128-A183-A9AF48D3D281}" destId="{5BA02D09-1ECB-410D-A688-BD106623EC21}" srcOrd="7" destOrd="0" presId="urn:microsoft.com/office/officeart/2005/8/layout/default"/>
    <dgm:cxn modelId="{EC58307D-8847-4568-A7C9-AA9579CEE75E}" type="presParOf" srcId="{C551A001-2BFC-4128-A183-A9AF48D3D281}" destId="{8FCCDDD2-042A-4859-B02D-9BF1902733F5}" srcOrd="8" destOrd="0" presId="urn:microsoft.com/office/officeart/2005/8/layout/default"/>
    <dgm:cxn modelId="{8ACD12E8-5C41-4837-AD43-178A6DBFE731}" type="presParOf" srcId="{C551A001-2BFC-4128-A183-A9AF48D3D281}" destId="{F2CCA7D6-4202-4C50-962D-A9345D401712}" srcOrd="9" destOrd="0" presId="urn:microsoft.com/office/officeart/2005/8/layout/default"/>
    <dgm:cxn modelId="{39C7AD7D-98AF-4582-A7C3-C3F5024862C6}" type="presParOf" srcId="{C551A001-2BFC-4128-A183-A9AF48D3D281}" destId="{BBF55A99-AD0A-475E-91A5-2FDA1DD4C60C}" srcOrd="10" destOrd="0" presId="urn:microsoft.com/office/officeart/2005/8/layout/default"/>
    <dgm:cxn modelId="{3BB01DF8-1F30-4FC8-BDE3-ADF8D6FDCB69}" type="presParOf" srcId="{C551A001-2BFC-4128-A183-A9AF48D3D281}" destId="{0EAA9FA3-A044-4A8B-A2D8-B51AD55301E8}" srcOrd="11" destOrd="0" presId="urn:microsoft.com/office/officeart/2005/8/layout/default"/>
    <dgm:cxn modelId="{CCA72D44-B0CC-4285-8AF6-994573C9B940}" type="presParOf" srcId="{C551A001-2BFC-4128-A183-A9AF48D3D281}" destId="{01EBD5B8-6213-4697-824A-5BA5F56ABF3A}" srcOrd="12" destOrd="0" presId="urn:microsoft.com/office/officeart/2005/8/layout/default"/>
    <dgm:cxn modelId="{AF052289-BF6C-4632-8A7E-9E063E4BF0C2}" type="presParOf" srcId="{C551A001-2BFC-4128-A183-A9AF48D3D281}" destId="{5CB6A276-0D8D-4A5B-BC08-98A5747750E2}" srcOrd="13" destOrd="0" presId="urn:microsoft.com/office/officeart/2005/8/layout/default"/>
    <dgm:cxn modelId="{020A8DC5-7DC7-462E-899B-D8FC71D6BEF9}" type="presParOf" srcId="{C551A001-2BFC-4128-A183-A9AF48D3D281}" destId="{16363440-45B3-4379-A664-0A3BE69C61B3}" srcOrd="14" destOrd="0" presId="urn:microsoft.com/office/officeart/2005/8/layout/default"/>
    <dgm:cxn modelId="{15A06924-B4EF-4FDD-9D7E-AD73C34FC1C6}" type="presParOf" srcId="{C551A001-2BFC-4128-A183-A9AF48D3D281}" destId="{DCAF123A-7DE2-43E6-811C-0F232B45B86E}" srcOrd="15" destOrd="0" presId="urn:microsoft.com/office/officeart/2005/8/layout/default"/>
    <dgm:cxn modelId="{67C625D6-4C66-4E37-AACC-968E8648AD74}" type="presParOf" srcId="{C551A001-2BFC-4128-A183-A9AF48D3D281}" destId="{77222169-B6B4-4A10-A5FA-30F0995D168E}" srcOrd="16" destOrd="0" presId="urn:microsoft.com/office/officeart/2005/8/layout/default"/>
    <dgm:cxn modelId="{455C5E4F-B092-4BF0-B49C-7C7E8BA1D0A2}" type="presParOf" srcId="{C551A001-2BFC-4128-A183-A9AF48D3D281}" destId="{A67AD165-ACC9-4A42-9764-AE6518514F44}" srcOrd="17" destOrd="0" presId="urn:microsoft.com/office/officeart/2005/8/layout/default"/>
    <dgm:cxn modelId="{DAD2AE96-DF22-4E31-B6FC-72A151DE5E26}" type="presParOf" srcId="{C551A001-2BFC-4128-A183-A9AF48D3D281}" destId="{2C2B21E7-5553-4884-9533-1086D352F693}" srcOrd="18" destOrd="0" presId="urn:microsoft.com/office/officeart/2005/8/layout/default"/>
    <dgm:cxn modelId="{6B3A50B1-F0DD-4783-9F4C-AC6B6AD4B974}" type="presParOf" srcId="{C551A001-2BFC-4128-A183-A9AF48D3D281}" destId="{2C320D0E-72F8-41E2-B255-BC2BD98865D9}" srcOrd="19" destOrd="0" presId="urn:microsoft.com/office/officeart/2005/8/layout/default"/>
    <dgm:cxn modelId="{BAE50E70-ED59-4197-AC6D-C4718A3C49B9}" type="presParOf" srcId="{C551A001-2BFC-4128-A183-A9AF48D3D281}" destId="{5009287D-1FE1-4466-B8C6-EABB5D27572C}" srcOrd="20" destOrd="0" presId="urn:microsoft.com/office/officeart/2005/8/layout/default"/>
    <dgm:cxn modelId="{205892B3-B9FE-4634-9121-1555561B9FC6}" type="presParOf" srcId="{C551A001-2BFC-4128-A183-A9AF48D3D281}" destId="{E4998AD8-0065-4F43-81C9-D4CD8084AC7C}" srcOrd="21" destOrd="0" presId="urn:microsoft.com/office/officeart/2005/8/layout/default"/>
    <dgm:cxn modelId="{F5DD366E-482C-447B-8C85-B68B914B36EE}" type="presParOf" srcId="{C551A001-2BFC-4128-A183-A9AF48D3D281}" destId="{621EC094-8140-4608-A385-98C39DE1BB63}" srcOrd="22" destOrd="0" presId="urn:microsoft.com/office/officeart/2005/8/layout/default"/>
    <dgm:cxn modelId="{20548EF6-D0A5-4288-9205-0A27DF60985B}" type="presParOf" srcId="{C551A001-2BFC-4128-A183-A9AF48D3D281}" destId="{C184AD45-61D8-4218-9BAC-1988E9336F42}" srcOrd="23" destOrd="0" presId="urn:microsoft.com/office/officeart/2005/8/layout/default"/>
    <dgm:cxn modelId="{3D87A993-7A99-43AE-AE19-262085B5F59A}" type="presParOf" srcId="{C551A001-2BFC-4128-A183-A9AF48D3D281}" destId="{A553BE27-67FC-497F-940A-3C1AAE5F6E15}" srcOrd="24" destOrd="0" presId="urn:microsoft.com/office/officeart/2005/8/layout/default"/>
    <dgm:cxn modelId="{2FE28F02-8347-4CC4-AD7C-08FDC5DF89B8}" type="presParOf" srcId="{C551A001-2BFC-4128-A183-A9AF48D3D281}" destId="{35032066-FE9B-4E2C-B239-11C8AFB49137}" srcOrd="25" destOrd="0" presId="urn:microsoft.com/office/officeart/2005/8/layout/default"/>
    <dgm:cxn modelId="{DE555143-7037-489B-9B27-BA944A14CCBC}" type="presParOf" srcId="{C551A001-2BFC-4128-A183-A9AF48D3D281}" destId="{B3D40E61-326D-46D6-9789-2ABD39D7005C}" srcOrd="26" destOrd="0" presId="urn:microsoft.com/office/officeart/2005/8/layout/default"/>
    <dgm:cxn modelId="{6C075C30-9AA0-48E5-B70B-13BEAC794FC1}" type="presParOf" srcId="{C551A001-2BFC-4128-A183-A9AF48D3D281}" destId="{89316B42-C00C-47DE-855F-538184B91718}" srcOrd="27" destOrd="0" presId="urn:microsoft.com/office/officeart/2005/8/layout/default"/>
    <dgm:cxn modelId="{8D670E3E-1B3B-4608-A3C8-68E066934DBE}" type="presParOf" srcId="{C551A001-2BFC-4128-A183-A9AF48D3D281}" destId="{9949805C-E003-4101-B3A9-3148390035E0}" srcOrd="2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529F83-462C-41EC-80F3-41F670D8A1BF}" type="doc">
      <dgm:prSet loTypeId="urn:microsoft.com/office/officeart/2005/8/layout/default" loCatId="list" qsTypeId="urn:microsoft.com/office/officeart/2005/8/quickstyle/3d1" qsCatId="3D" csTypeId="urn:microsoft.com/office/officeart/2005/8/colors/colorful3" csCatId="colorful" phldr="1"/>
      <dgm:spPr/>
      <dgm:t>
        <a:bodyPr/>
        <a:lstStyle/>
        <a:p>
          <a:endParaRPr lang="en-US"/>
        </a:p>
      </dgm:t>
    </dgm:pt>
    <dgm:pt modelId="{5E6AD210-5887-4660-BF7F-F7520CA0DFF2}">
      <dgm:prSet phldrT="[Text]" custT="1"/>
      <dgm:spPr/>
      <dgm:t>
        <a:bodyPr/>
        <a:lstStyle/>
        <a:p>
          <a:r>
            <a:rPr lang="en-US" sz="2000" dirty="0"/>
            <a:t>Client/Media Services</a:t>
          </a:r>
        </a:p>
      </dgm:t>
    </dgm:pt>
    <dgm:pt modelId="{B1748309-4D48-497A-835B-0B138A7D9C65}" type="parTrans" cxnId="{3C4DEE44-D541-477C-9A02-D1F2577C84DF}">
      <dgm:prSet/>
      <dgm:spPr/>
      <dgm:t>
        <a:bodyPr/>
        <a:lstStyle/>
        <a:p>
          <a:endParaRPr lang="en-US"/>
        </a:p>
      </dgm:t>
    </dgm:pt>
    <dgm:pt modelId="{F3BA8DEE-54A5-4A14-9715-0E9366766FBE}" type="sibTrans" cxnId="{3C4DEE44-D541-477C-9A02-D1F2577C84DF}">
      <dgm:prSet/>
      <dgm:spPr/>
      <dgm:t>
        <a:bodyPr/>
        <a:lstStyle/>
        <a:p>
          <a:endParaRPr lang="en-US"/>
        </a:p>
      </dgm:t>
    </dgm:pt>
    <dgm:pt modelId="{C4F4CED2-1E0D-4659-A386-F49AAA4071B1}">
      <dgm:prSet custT="1"/>
      <dgm:spPr/>
      <dgm:t>
        <a:bodyPr/>
        <a:lstStyle/>
        <a:p>
          <a:r>
            <a:rPr lang="en-US" sz="2000" dirty="0"/>
            <a:t>Enterprise Application Services</a:t>
          </a:r>
        </a:p>
      </dgm:t>
    </dgm:pt>
    <dgm:pt modelId="{E2809B17-ABA9-44FC-A7B9-E097EB01B997}" type="parTrans" cxnId="{6590B230-24CD-41A0-B4A6-651E83C4279A}">
      <dgm:prSet/>
      <dgm:spPr/>
      <dgm:t>
        <a:bodyPr/>
        <a:lstStyle/>
        <a:p>
          <a:endParaRPr lang="en-US"/>
        </a:p>
      </dgm:t>
    </dgm:pt>
    <dgm:pt modelId="{F2A3411D-2B0C-4FA4-AB6A-C1309E8C870D}" type="sibTrans" cxnId="{6590B230-24CD-41A0-B4A6-651E83C4279A}">
      <dgm:prSet/>
      <dgm:spPr/>
      <dgm:t>
        <a:bodyPr/>
        <a:lstStyle/>
        <a:p>
          <a:endParaRPr lang="en-US"/>
        </a:p>
      </dgm:t>
    </dgm:pt>
    <dgm:pt modelId="{C25BC1EE-2C87-473A-9287-7BD237C94146}">
      <dgm:prSet custT="1"/>
      <dgm:spPr/>
      <dgm:t>
        <a:bodyPr/>
        <a:lstStyle/>
        <a:p>
          <a:r>
            <a:rPr lang="en-US" sz="2000" dirty="0"/>
            <a:t>Technology Operations</a:t>
          </a:r>
        </a:p>
      </dgm:t>
    </dgm:pt>
    <dgm:pt modelId="{F14497B7-2A34-45D3-A592-0AD37AEEC210}" type="parTrans" cxnId="{441EF93B-9037-479D-90EB-74C148289916}">
      <dgm:prSet/>
      <dgm:spPr/>
      <dgm:t>
        <a:bodyPr/>
        <a:lstStyle/>
        <a:p>
          <a:endParaRPr lang="en-US"/>
        </a:p>
      </dgm:t>
    </dgm:pt>
    <dgm:pt modelId="{3339B172-B039-489A-BDE4-B6B7C84B5864}" type="sibTrans" cxnId="{441EF93B-9037-479D-90EB-74C148289916}">
      <dgm:prSet/>
      <dgm:spPr/>
      <dgm:t>
        <a:bodyPr/>
        <a:lstStyle/>
        <a:p>
          <a:endParaRPr lang="en-US"/>
        </a:p>
      </dgm:t>
    </dgm:pt>
    <dgm:pt modelId="{669C542E-9B9D-5643-ADCD-9481A5702D47}">
      <dgm:prSet custT="1"/>
      <dgm:spPr/>
      <dgm:t>
        <a:bodyPr/>
        <a:lstStyle/>
        <a:p>
          <a:r>
            <a:rPr lang="en-US" sz="2000" dirty="0"/>
            <a:t>Help Desk, Switchboard and Telephony</a:t>
          </a:r>
        </a:p>
      </dgm:t>
    </dgm:pt>
    <dgm:pt modelId="{5723BA28-C286-8D4F-9CCD-3D768120933E}" type="parTrans" cxnId="{BF21F38A-82FC-454B-8AFC-8B57E580DE1E}">
      <dgm:prSet/>
      <dgm:spPr/>
      <dgm:t>
        <a:bodyPr/>
        <a:lstStyle/>
        <a:p>
          <a:endParaRPr lang="en-US"/>
        </a:p>
      </dgm:t>
    </dgm:pt>
    <dgm:pt modelId="{F89B97E5-98D1-4148-99E5-BC8CE26D20A6}" type="sibTrans" cxnId="{BF21F38A-82FC-454B-8AFC-8B57E580DE1E}">
      <dgm:prSet/>
      <dgm:spPr/>
      <dgm:t>
        <a:bodyPr/>
        <a:lstStyle/>
        <a:p>
          <a:endParaRPr lang="en-US"/>
        </a:p>
      </dgm:t>
    </dgm:pt>
    <dgm:pt modelId="{C551A001-2BFC-4128-A183-A9AF48D3D281}" type="pres">
      <dgm:prSet presAssocID="{E2529F83-462C-41EC-80F3-41F670D8A1BF}" presName="diagram" presStyleCnt="0">
        <dgm:presLayoutVars>
          <dgm:dir/>
          <dgm:resizeHandles val="exact"/>
        </dgm:presLayoutVars>
      </dgm:prSet>
      <dgm:spPr/>
    </dgm:pt>
    <dgm:pt modelId="{4FC43974-A87A-4E82-B1BB-6170BCE440AD}" type="pres">
      <dgm:prSet presAssocID="{5E6AD210-5887-4660-BF7F-F7520CA0DFF2}" presName="node" presStyleLbl="node1" presStyleIdx="0" presStyleCnt="4">
        <dgm:presLayoutVars>
          <dgm:bulletEnabled val="1"/>
        </dgm:presLayoutVars>
      </dgm:prSet>
      <dgm:spPr/>
    </dgm:pt>
    <dgm:pt modelId="{17AF7796-A4B9-47CF-80DD-C32C39FF3456}" type="pres">
      <dgm:prSet presAssocID="{F3BA8DEE-54A5-4A14-9715-0E9366766FBE}" presName="sibTrans" presStyleCnt="0"/>
      <dgm:spPr/>
    </dgm:pt>
    <dgm:pt modelId="{6FB742F7-40F5-47E3-9B9A-0725FD89310E}" type="pres">
      <dgm:prSet presAssocID="{C4F4CED2-1E0D-4659-A386-F49AAA4071B1}" presName="node" presStyleLbl="node1" presStyleIdx="1" presStyleCnt="4">
        <dgm:presLayoutVars>
          <dgm:bulletEnabled val="1"/>
        </dgm:presLayoutVars>
      </dgm:prSet>
      <dgm:spPr/>
    </dgm:pt>
    <dgm:pt modelId="{87057C78-25D1-4548-A0CB-5CC25CF3A085}" type="pres">
      <dgm:prSet presAssocID="{F2A3411D-2B0C-4FA4-AB6A-C1309E8C870D}" presName="sibTrans" presStyleCnt="0"/>
      <dgm:spPr/>
    </dgm:pt>
    <dgm:pt modelId="{7D7489F0-B2BB-40DC-9070-0615DD21423B}" type="pres">
      <dgm:prSet presAssocID="{C25BC1EE-2C87-473A-9287-7BD237C94146}" presName="node" presStyleLbl="node1" presStyleIdx="2" presStyleCnt="4">
        <dgm:presLayoutVars>
          <dgm:bulletEnabled val="1"/>
        </dgm:presLayoutVars>
      </dgm:prSet>
      <dgm:spPr/>
    </dgm:pt>
    <dgm:pt modelId="{6389E67B-F54B-0E4B-916B-AA92AE1E7A08}" type="pres">
      <dgm:prSet presAssocID="{3339B172-B039-489A-BDE4-B6B7C84B5864}" presName="sibTrans" presStyleCnt="0"/>
      <dgm:spPr/>
    </dgm:pt>
    <dgm:pt modelId="{21572544-E48E-5144-9925-DD76C05B18B2}" type="pres">
      <dgm:prSet presAssocID="{669C542E-9B9D-5643-ADCD-9481A5702D47}" presName="node" presStyleLbl="node1" presStyleIdx="3" presStyleCnt="4">
        <dgm:presLayoutVars>
          <dgm:bulletEnabled val="1"/>
        </dgm:presLayoutVars>
      </dgm:prSet>
      <dgm:spPr/>
    </dgm:pt>
  </dgm:ptLst>
  <dgm:cxnLst>
    <dgm:cxn modelId="{6590B230-24CD-41A0-B4A6-651E83C4279A}" srcId="{E2529F83-462C-41EC-80F3-41F670D8A1BF}" destId="{C4F4CED2-1E0D-4659-A386-F49AAA4071B1}" srcOrd="1" destOrd="0" parTransId="{E2809B17-ABA9-44FC-A7B9-E097EB01B997}" sibTransId="{F2A3411D-2B0C-4FA4-AB6A-C1309E8C870D}"/>
    <dgm:cxn modelId="{441EF93B-9037-479D-90EB-74C148289916}" srcId="{E2529F83-462C-41EC-80F3-41F670D8A1BF}" destId="{C25BC1EE-2C87-473A-9287-7BD237C94146}" srcOrd="2" destOrd="0" parTransId="{F14497B7-2A34-45D3-A592-0AD37AEEC210}" sibTransId="{3339B172-B039-489A-BDE4-B6B7C84B5864}"/>
    <dgm:cxn modelId="{3C4DEE44-D541-477C-9A02-D1F2577C84DF}" srcId="{E2529F83-462C-41EC-80F3-41F670D8A1BF}" destId="{5E6AD210-5887-4660-BF7F-F7520CA0DFF2}" srcOrd="0" destOrd="0" parTransId="{B1748309-4D48-497A-835B-0B138A7D9C65}" sibTransId="{F3BA8DEE-54A5-4A14-9715-0E9366766FBE}"/>
    <dgm:cxn modelId="{380AF554-2194-45CD-8CE1-A8C8D85C0793}" type="presOf" srcId="{E2529F83-462C-41EC-80F3-41F670D8A1BF}" destId="{C551A001-2BFC-4128-A183-A9AF48D3D281}" srcOrd="0" destOrd="0" presId="urn:microsoft.com/office/officeart/2005/8/layout/default"/>
    <dgm:cxn modelId="{FBF58A58-A01E-4944-9D64-3A67BBF8B8D8}" type="presOf" srcId="{C4F4CED2-1E0D-4659-A386-F49AAA4071B1}" destId="{6FB742F7-40F5-47E3-9B9A-0725FD89310E}" srcOrd="0" destOrd="0" presId="urn:microsoft.com/office/officeart/2005/8/layout/default"/>
    <dgm:cxn modelId="{E75ADD6C-15E7-BF4A-B2E3-6575D83ECB62}" type="presOf" srcId="{669C542E-9B9D-5643-ADCD-9481A5702D47}" destId="{21572544-E48E-5144-9925-DD76C05B18B2}" srcOrd="0" destOrd="0" presId="urn:microsoft.com/office/officeart/2005/8/layout/default"/>
    <dgm:cxn modelId="{BF21F38A-82FC-454B-8AFC-8B57E580DE1E}" srcId="{E2529F83-462C-41EC-80F3-41F670D8A1BF}" destId="{669C542E-9B9D-5643-ADCD-9481A5702D47}" srcOrd="3" destOrd="0" parTransId="{5723BA28-C286-8D4F-9CCD-3D768120933E}" sibTransId="{F89B97E5-98D1-4148-99E5-BC8CE26D20A6}"/>
    <dgm:cxn modelId="{248C0EDA-F157-4E07-B7CC-26C460E6811C}" type="presOf" srcId="{5E6AD210-5887-4660-BF7F-F7520CA0DFF2}" destId="{4FC43974-A87A-4E82-B1BB-6170BCE440AD}" srcOrd="0" destOrd="0" presId="urn:microsoft.com/office/officeart/2005/8/layout/default"/>
    <dgm:cxn modelId="{B8CD50FA-152C-45D4-AA72-05B3472473D7}" type="presOf" srcId="{C25BC1EE-2C87-473A-9287-7BD237C94146}" destId="{7D7489F0-B2BB-40DC-9070-0615DD21423B}" srcOrd="0" destOrd="0" presId="urn:microsoft.com/office/officeart/2005/8/layout/default"/>
    <dgm:cxn modelId="{3B96F129-36B6-4ED9-B32E-74F21C87044B}" type="presParOf" srcId="{C551A001-2BFC-4128-A183-A9AF48D3D281}" destId="{4FC43974-A87A-4E82-B1BB-6170BCE440AD}" srcOrd="0" destOrd="0" presId="urn:microsoft.com/office/officeart/2005/8/layout/default"/>
    <dgm:cxn modelId="{8618AC2C-19A3-4A1F-B6FB-96BFC5082400}" type="presParOf" srcId="{C551A001-2BFC-4128-A183-A9AF48D3D281}" destId="{17AF7796-A4B9-47CF-80DD-C32C39FF3456}" srcOrd="1" destOrd="0" presId="urn:microsoft.com/office/officeart/2005/8/layout/default"/>
    <dgm:cxn modelId="{3CCFB306-2014-4955-9EEF-894592469623}" type="presParOf" srcId="{C551A001-2BFC-4128-A183-A9AF48D3D281}" destId="{6FB742F7-40F5-47E3-9B9A-0725FD89310E}" srcOrd="2" destOrd="0" presId="urn:microsoft.com/office/officeart/2005/8/layout/default"/>
    <dgm:cxn modelId="{15B74C6B-EC40-4D4F-9E92-2E954D407BCD}" type="presParOf" srcId="{C551A001-2BFC-4128-A183-A9AF48D3D281}" destId="{87057C78-25D1-4548-A0CB-5CC25CF3A085}" srcOrd="3" destOrd="0" presId="urn:microsoft.com/office/officeart/2005/8/layout/default"/>
    <dgm:cxn modelId="{21A0C5AB-4307-4343-9683-5D8B88713CCF}" type="presParOf" srcId="{C551A001-2BFC-4128-A183-A9AF48D3D281}" destId="{7D7489F0-B2BB-40DC-9070-0615DD21423B}" srcOrd="4" destOrd="0" presId="urn:microsoft.com/office/officeart/2005/8/layout/default"/>
    <dgm:cxn modelId="{90D436F3-4B38-1E40-B226-F57336A66879}" type="presParOf" srcId="{C551A001-2BFC-4128-A183-A9AF48D3D281}" destId="{6389E67B-F54B-0E4B-916B-AA92AE1E7A08}" srcOrd="5" destOrd="0" presId="urn:microsoft.com/office/officeart/2005/8/layout/default"/>
    <dgm:cxn modelId="{809EF1BB-6776-5D45-9DAC-DE8C7CB4E0DF}" type="presParOf" srcId="{C551A001-2BFC-4128-A183-A9AF48D3D281}" destId="{21572544-E48E-5144-9925-DD76C05B18B2}"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43974-A87A-4E82-B1BB-6170BCE440AD}">
      <dsp:nvSpPr>
        <dsp:cNvPr id="0" name=""/>
        <dsp:cNvSpPr/>
      </dsp:nvSpPr>
      <dsp:spPr>
        <a:xfrm>
          <a:off x="0" y="966752"/>
          <a:ext cx="3351609" cy="2010965"/>
        </a:xfrm>
        <a:prstGeom prst="rect">
          <a:avLst/>
        </a:prstGeom>
        <a:gradFill rotWithShape="0">
          <a:gsLst>
            <a:gs pos="0">
              <a:schemeClr val="accent3">
                <a:hueOff val="0"/>
                <a:satOff val="0"/>
                <a:lumOff val="0"/>
                <a:alphaOff val="0"/>
                <a:tint val="98000"/>
                <a:hueMod val="94000"/>
                <a:satMod val="130000"/>
                <a:lumMod val="128000"/>
              </a:schemeClr>
            </a:gs>
            <a:gs pos="100000">
              <a:schemeClr val="accent3">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Police Services </a:t>
          </a:r>
        </a:p>
      </dsp:txBody>
      <dsp:txXfrm>
        <a:off x="0" y="966752"/>
        <a:ext cx="3351609" cy="2010965"/>
      </dsp:txXfrm>
    </dsp:sp>
    <dsp:sp modelId="{6FB742F7-40F5-47E3-9B9A-0725FD89310E}">
      <dsp:nvSpPr>
        <dsp:cNvPr id="0" name=""/>
        <dsp:cNvSpPr/>
      </dsp:nvSpPr>
      <dsp:spPr>
        <a:xfrm>
          <a:off x="3686770" y="966752"/>
          <a:ext cx="3351609" cy="2010965"/>
        </a:xfrm>
        <a:prstGeom prst="rect">
          <a:avLst/>
        </a:prstGeom>
        <a:gradFill rotWithShape="0">
          <a:gsLst>
            <a:gs pos="0">
              <a:schemeClr val="accent3">
                <a:hueOff val="-2503006"/>
                <a:satOff val="-4631"/>
                <a:lumOff val="1861"/>
                <a:alphaOff val="0"/>
                <a:tint val="98000"/>
                <a:hueMod val="94000"/>
                <a:satMod val="130000"/>
                <a:lumMod val="128000"/>
              </a:schemeClr>
            </a:gs>
            <a:gs pos="100000">
              <a:schemeClr val="accent3">
                <a:hueOff val="-2503006"/>
                <a:satOff val="-4631"/>
                <a:lumOff val="1861"/>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Risk Management</a:t>
          </a:r>
        </a:p>
      </dsp:txBody>
      <dsp:txXfrm>
        <a:off x="3686770" y="966752"/>
        <a:ext cx="3351609" cy="2010965"/>
      </dsp:txXfrm>
    </dsp:sp>
    <dsp:sp modelId="{7D7489F0-B2BB-40DC-9070-0615DD21423B}">
      <dsp:nvSpPr>
        <dsp:cNvPr id="0" name=""/>
        <dsp:cNvSpPr/>
      </dsp:nvSpPr>
      <dsp:spPr>
        <a:xfrm>
          <a:off x="7373540" y="966752"/>
          <a:ext cx="3351609" cy="2010965"/>
        </a:xfrm>
        <a:prstGeom prst="rect">
          <a:avLst/>
        </a:prstGeom>
        <a:gradFill rotWithShape="0">
          <a:gsLst>
            <a:gs pos="0">
              <a:schemeClr val="accent3">
                <a:hueOff val="-5006012"/>
                <a:satOff val="-9263"/>
                <a:lumOff val="3723"/>
                <a:alphaOff val="0"/>
                <a:tint val="98000"/>
                <a:hueMod val="94000"/>
                <a:satMod val="130000"/>
                <a:lumMod val="128000"/>
              </a:schemeClr>
            </a:gs>
            <a:gs pos="100000">
              <a:schemeClr val="accent3">
                <a:hueOff val="-5006012"/>
                <a:satOff val="-9263"/>
                <a:lumOff val="3723"/>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S.E.R.T.</a:t>
          </a:r>
        </a:p>
      </dsp:txBody>
      <dsp:txXfrm>
        <a:off x="7373540" y="966752"/>
        <a:ext cx="3351609" cy="20109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43974-A87A-4E82-B1BB-6170BCE440AD}">
      <dsp:nvSpPr>
        <dsp:cNvPr id="0" name=""/>
        <dsp:cNvSpPr/>
      </dsp:nvSpPr>
      <dsp:spPr>
        <a:xfrm>
          <a:off x="3665" y="423736"/>
          <a:ext cx="1984781" cy="1190868"/>
        </a:xfrm>
        <a:prstGeom prst="rect">
          <a:avLst/>
        </a:prstGeom>
        <a:gradFill rotWithShape="0">
          <a:gsLst>
            <a:gs pos="0">
              <a:schemeClr val="accent3">
                <a:hueOff val="0"/>
                <a:satOff val="0"/>
                <a:lumOff val="0"/>
                <a:alphaOff val="0"/>
                <a:tint val="98000"/>
                <a:hueMod val="94000"/>
                <a:satMod val="130000"/>
                <a:lumMod val="128000"/>
              </a:schemeClr>
            </a:gs>
            <a:gs pos="100000">
              <a:schemeClr val="accent3">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Custodial </a:t>
          </a:r>
        </a:p>
      </dsp:txBody>
      <dsp:txXfrm>
        <a:off x="3665" y="423736"/>
        <a:ext cx="1984781" cy="1190868"/>
      </dsp:txXfrm>
    </dsp:sp>
    <dsp:sp modelId="{6FB742F7-40F5-47E3-9B9A-0725FD89310E}">
      <dsp:nvSpPr>
        <dsp:cNvPr id="0" name=""/>
        <dsp:cNvSpPr/>
      </dsp:nvSpPr>
      <dsp:spPr>
        <a:xfrm>
          <a:off x="2186925" y="423736"/>
          <a:ext cx="1984781" cy="1190868"/>
        </a:xfrm>
        <a:prstGeom prst="rect">
          <a:avLst/>
        </a:prstGeom>
        <a:gradFill rotWithShape="0">
          <a:gsLst>
            <a:gs pos="0">
              <a:schemeClr val="accent3">
                <a:hueOff val="-357572"/>
                <a:satOff val="-662"/>
                <a:lumOff val="266"/>
                <a:alphaOff val="0"/>
                <a:tint val="98000"/>
                <a:hueMod val="94000"/>
                <a:satMod val="130000"/>
                <a:lumMod val="128000"/>
              </a:schemeClr>
            </a:gs>
            <a:gs pos="100000">
              <a:schemeClr val="accent3">
                <a:hueOff val="-357572"/>
                <a:satOff val="-662"/>
                <a:lumOff val="266"/>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Maintenance</a:t>
          </a:r>
        </a:p>
      </dsp:txBody>
      <dsp:txXfrm>
        <a:off x="2186925" y="423736"/>
        <a:ext cx="1984781" cy="1190868"/>
      </dsp:txXfrm>
    </dsp:sp>
    <dsp:sp modelId="{7D7489F0-B2BB-40DC-9070-0615DD21423B}">
      <dsp:nvSpPr>
        <dsp:cNvPr id="0" name=""/>
        <dsp:cNvSpPr/>
      </dsp:nvSpPr>
      <dsp:spPr>
        <a:xfrm>
          <a:off x="4370184" y="423736"/>
          <a:ext cx="1984781" cy="1190868"/>
        </a:xfrm>
        <a:prstGeom prst="rect">
          <a:avLst/>
        </a:prstGeom>
        <a:gradFill rotWithShape="0">
          <a:gsLst>
            <a:gs pos="0">
              <a:schemeClr val="accent3">
                <a:hueOff val="-715145"/>
                <a:satOff val="-1323"/>
                <a:lumOff val="532"/>
                <a:alphaOff val="0"/>
                <a:tint val="98000"/>
                <a:hueMod val="94000"/>
                <a:satMod val="130000"/>
                <a:lumMod val="128000"/>
              </a:schemeClr>
            </a:gs>
            <a:gs pos="100000">
              <a:schemeClr val="accent3">
                <a:hueOff val="-715145"/>
                <a:satOff val="-1323"/>
                <a:lumOff val="532"/>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Shipping &amp; Receiving</a:t>
          </a:r>
        </a:p>
      </dsp:txBody>
      <dsp:txXfrm>
        <a:off x="4370184" y="423736"/>
        <a:ext cx="1984781" cy="1190868"/>
      </dsp:txXfrm>
    </dsp:sp>
    <dsp:sp modelId="{4B836266-EB52-4D6F-A750-80B9CCEBB041}">
      <dsp:nvSpPr>
        <dsp:cNvPr id="0" name=""/>
        <dsp:cNvSpPr/>
      </dsp:nvSpPr>
      <dsp:spPr>
        <a:xfrm>
          <a:off x="6553443" y="423736"/>
          <a:ext cx="1984781" cy="1190868"/>
        </a:xfrm>
        <a:prstGeom prst="rect">
          <a:avLst/>
        </a:prstGeom>
        <a:gradFill rotWithShape="0">
          <a:gsLst>
            <a:gs pos="0">
              <a:schemeClr val="accent3">
                <a:hueOff val="-1072717"/>
                <a:satOff val="-1985"/>
                <a:lumOff val="798"/>
                <a:alphaOff val="0"/>
                <a:tint val="98000"/>
                <a:hueMod val="94000"/>
                <a:satMod val="130000"/>
                <a:lumMod val="128000"/>
              </a:schemeClr>
            </a:gs>
            <a:gs pos="100000">
              <a:schemeClr val="accent3">
                <a:hueOff val="-1072717"/>
                <a:satOff val="-1985"/>
                <a:lumOff val="798"/>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Mail Services </a:t>
          </a:r>
        </a:p>
      </dsp:txBody>
      <dsp:txXfrm>
        <a:off x="6553443" y="423736"/>
        <a:ext cx="1984781" cy="1190868"/>
      </dsp:txXfrm>
    </dsp:sp>
    <dsp:sp modelId="{8FCCDDD2-042A-4859-B02D-9BF1902733F5}">
      <dsp:nvSpPr>
        <dsp:cNvPr id="0" name=""/>
        <dsp:cNvSpPr/>
      </dsp:nvSpPr>
      <dsp:spPr>
        <a:xfrm>
          <a:off x="8736703" y="423736"/>
          <a:ext cx="1984781" cy="1190868"/>
        </a:xfrm>
        <a:prstGeom prst="rect">
          <a:avLst/>
        </a:prstGeom>
        <a:gradFill rotWithShape="0">
          <a:gsLst>
            <a:gs pos="0">
              <a:schemeClr val="accent3">
                <a:hueOff val="-1430289"/>
                <a:satOff val="-2647"/>
                <a:lumOff val="1064"/>
                <a:alphaOff val="0"/>
                <a:tint val="98000"/>
                <a:hueMod val="94000"/>
                <a:satMod val="130000"/>
                <a:lumMod val="128000"/>
              </a:schemeClr>
            </a:gs>
            <a:gs pos="100000">
              <a:schemeClr val="accent3">
                <a:hueOff val="-1430289"/>
                <a:satOff val="-2647"/>
                <a:lumOff val="1064"/>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Fleet Services &amp; Car Reservations</a:t>
          </a:r>
        </a:p>
      </dsp:txBody>
      <dsp:txXfrm>
        <a:off x="8736703" y="423736"/>
        <a:ext cx="1984781" cy="1190868"/>
      </dsp:txXfrm>
    </dsp:sp>
    <dsp:sp modelId="{BBF55A99-AD0A-475E-91A5-2FDA1DD4C60C}">
      <dsp:nvSpPr>
        <dsp:cNvPr id="0" name=""/>
        <dsp:cNvSpPr/>
      </dsp:nvSpPr>
      <dsp:spPr>
        <a:xfrm>
          <a:off x="3665" y="1813083"/>
          <a:ext cx="1984781" cy="1190868"/>
        </a:xfrm>
        <a:prstGeom prst="rect">
          <a:avLst/>
        </a:prstGeom>
        <a:gradFill rotWithShape="0">
          <a:gsLst>
            <a:gs pos="0">
              <a:schemeClr val="accent3">
                <a:hueOff val="-1787862"/>
                <a:satOff val="-3308"/>
                <a:lumOff val="1330"/>
                <a:alphaOff val="0"/>
                <a:tint val="98000"/>
                <a:hueMod val="94000"/>
                <a:satMod val="130000"/>
                <a:lumMod val="128000"/>
              </a:schemeClr>
            </a:gs>
            <a:gs pos="100000">
              <a:schemeClr val="accent3">
                <a:hueOff val="-1787862"/>
                <a:satOff val="-3308"/>
                <a:lumOff val="133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Event &amp; Space Management </a:t>
          </a:r>
        </a:p>
      </dsp:txBody>
      <dsp:txXfrm>
        <a:off x="3665" y="1813083"/>
        <a:ext cx="1984781" cy="1190868"/>
      </dsp:txXfrm>
    </dsp:sp>
    <dsp:sp modelId="{01EBD5B8-6213-4697-824A-5BA5F56ABF3A}">
      <dsp:nvSpPr>
        <dsp:cNvPr id="0" name=""/>
        <dsp:cNvSpPr/>
      </dsp:nvSpPr>
      <dsp:spPr>
        <a:xfrm>
          <a:off x="2186925" y="1813083"/>
          <a:ext cx="1984781" cy="1190868"/>
        </a:xfrm>
        <a:prstGeom prst="rect">
          <a:avLst/>
        </a:prstGeom>
        <a:gradFill rotWithShape="0">
          <a:gsLst>
            <a:gs pos="0">
              <a:schemeClr val="accent3">
                <a:hueOff val="-2145434"/>
                <a:satOff val="-3970"/>
                <a:lumOff val="1596"/>
                <a:alphaOff val="0"/>
                <a:tint val="98000"/>
                <a:hueMod val="94000"/>
                <a:satMod val="130000"/>
                <a:lumMod val="128000"/>
              </a:schemeClr>
            </a:gs>
            <a:gs pos="100000">
              <a:schemeClr val="accent3">
                <a:hueOff val="-2145434"/>
                <a:satOff val="-3970"/>
                <a:lumOff val="1596"/>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HVAC , Plumbing, &amp; Electrical </a:t>
          </a:r>
        </a:p>
      </dsp:txBody>
      <dsp:txXfrm>
        <a:off x="2186925" y="1813083"/>
        <a:ext cx="1984781" cy="1190868"/>
      </dsp:txXfrm>
    </dsp:sp>
    <dsp:sp modelId="{16363440-45B3-4379-A664-0A3BE69C61B3}">
      <dsp:nvSpPr>
        <dsp:cNvPr id="0" name=""/>
        <dsp:cNvSpPr/>
      </dsp:nvSpPr>
      <dsp:spPr>
        <a:xfrm>
          <a:off x="4370184" y="1813083"/>
          <a:ext cx="1984781" cy="1190868"/>
        </a:xfrm>
        <a:prstGeom prst="rect">
          <a:avLst/>
        </a:prstGeom>
        <a:gradFill rotWithShape="0">
          <a:gsLst>
            <a:gs pos="0">
              <a:schemeClr val="accent3">
                <a:hueOff val="-2503006"/>
                <a:satOff val="-4631"/>
                <a:lumOff val="1861"/>
                <a:alphaOff val="0"/>
                <a:tint val="98000"/>
                <a:hueMod val="94000"/>
                <a:satMod val="130000"/>
                <a:lumMod val="128000"/>
              </a:schemeClr>
            </a:gs>
            <a:gs pos="100000">
              <a:schemeClr val="accent3">
                <a:hueOff val="-2503006"/>
                <a:satOff val="-4631"/>
                <a:lumOff val="1861"/>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Landscaping </a:t>
          </a:r>
        </a:p>
      </dsp:txBody>
      <dsp:txXfrm>
        <a:off x="4370184" y="1813083"/>
        <a:ext cx="1984781" cy="1190868"/>
      </dsp:txXfrm>
    </dsp:sp>
    <dsp:sp modelId="{77222169-B6B4-4A10-A5FA-30F0995D168E}">
      <dsp:nvSpPr>
        <dsp:cNvPr id="0" name=""/>
        <dsp:cNvSpPr/>
      </dsp:nvSpPr>
      <dsp:spPr>
        <a:xfrm>
          <a:off x="6553443" y="1813083"/>
          <a:ext cx="1984781" cy="1190868"/>
        </a:xfrm>
        <a:prstGeom prst="rect">
          <a:avLst/>
        </a:prstGeom>
        <a:gradFill rotWithShape="0">
          <a:gsLst>
            <a:gs pos="0">
              <a:schemeClr val="accent3">
                <a:hueOff val="-2860579"/>
                <a:satOff val="-5293"/>
                <a:lumOff val="2127"/>
                <a:alphaOff val="0"/>
                <a:tint val="98000"/>
                <a:hueMod val="94000"/>
                <a:satMod val="130000"/>
                <a:lumMod val="128000"/>
              </a:schemeClr>
            </a:gs>
            <a:gs pos="100000">
              <a:schemeClr val="accent3">
                <a:hueOff val="-2860579"/>
                <a:satOff val="-5293"/>
                <a:lumOff val="2127"/>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Environmental Health &amp; Safety </a:t>
          </a:r>
        </a:p>
      </dsp:txBody>
      <dsp:txXfrm>
        <a:off x="6553443" y="1813083"/>
        <a:ext cx="1984781" cy="1190868"/>
      </dsp:txXfrm>
    </dsp:sp>
    <dsp:sp modelId="{2C2B21E7-5553-4884-9533-1086D352F693}">
      <dsp:nvSpPr>
        <dsp:cNvPr id="0" name=""/>
        <dsp:cNvSpPr/>
      </dsp:nvSpPr>
      <dsp:spPr>
        <a:xfrm>
          <a:off x="8736703" y="1813083"/>
          <a:ext cx="1984781" cy="1190868"/>
        </a:xfrm>
        <a:prstGeom prst="rect">
          <a:avLst/>
        </a:prstGeom>
        <a:gradFill rotWithShape="0">
          <a:gsLst>
            <a:gs pos="0">
              <a:schemeClr val="accent3">
                <a:hueOff val="-3218151"/>
                <a:satOff val="-5955"/>
                <a:lumOff val="2393"/>
                <a:alphaOff val="0"/>
                <a:tint val="98000"/>
                <a:hueMod val="94000"/>
                <a:satMod val="130000"/>
                <a:lumMod val="128000"/>
              </a:schemeClr>
            </a:gs>
            <a:gs pos="100000">
              <a:schemeClr val="accent3">
                <a:hueOff val="-3218151"/>
                <a:satOff val="-5955"/>
                <a:lumOff val="2393"/>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Capital &amp; Improvement Projects </a:t>
          </a:r>
        </a:p>
      </dsp:txBody>
      <dsp:txXfrm>
        <a:off x="8736703" y="1813083"/>
        <a:ext cx="1984781" cy="1190868"/>
      </dsp:txXfrm>
    </dsp:sp>
    <dsp:sp modelId="{5009287D-1FE1-4466-B8C6-EABB5D27572C}">
      <dsp:nvSpPr>
        <dsp:cNvPr id="0" name=""/>
        <dsp:cNvSpPr/>
      </dsp:nvSpPr>
      <dsp:spPr>
        <a:xfrm>
          <a:off x="3665" y="3202430"/>
          <a:ext cx="1984781" cy="1190868"/>
        </a:xfrm>
        <a:prstGeom prst="rect">
          <a:avLst/>
        </a:prstGeom>
        <a:gradFill rotWithShape="0">
          <a:gsLst>
            <a:gs pos="0">
              <a:schemeClr val="accent3">
                <a:hueOff val="-3575723"/>
                <a:satOff val="-6616"/>
                <a:lumOff val="2659"/>
                <a:alphaOff val="0"/>
                <a:tint val="98000"/>
                <a:hueMod val="94000"/>
                <a:satMod val="130000"/>
                <a:lumMod val="128000"/>
              </a:schemeClr>
            </a:gs>
            <a:gs pos="100000">
              <a:schemeClr val="accent3">
                <a:hueOff val="-3575723"/>
                <a:satOff val="-6616"/>
                <a:lumOff val="2659"/>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Surplus </a:t>
          </a:r>
        </a:p>
      </dsp:txBody>
      <dsp:txXfrm>
        <a:off x="3665" y="3202430"/>
        <a:ext cx="1984781" cy="1190868"/>
      </dsp:txXfrm>
    </dsp:sp>
    <dsp:sp modelId="{621EC094-8140-4608-A385-98C39DE1BB63}">
      <dsp:nvSpPr>
        <dsp:cNvPr id="0" name=""/>
        <dsp:cNvSpPr/>
      </dsp:nvSpPr>
      <dsp:spPr>
        <a:xfrm>
          <a:off x="2186925" y="3202430"/>
          <a:ext cx="1984781" cy="1190868"/>
        </a:xfrm>
        <a:prstGeom prst="rect">
          <a:avLst/>
        </a:prstGeom>
        <a:gradFill rotWithShape="0">
          <a:gsLst>
            <a:gs pos="0">
              <a:schemeClr val="accent3">
                <a:hueOff val="-3933295"/>
                <a:satOff val="-7278"/>
                <a:lumOff val="2925"/>
                <a:alphaOff val="0"/>
                <a:tint val="98000"/>
                <a:hueMod val="94000"/>
                <a:satMod val="130000"/>
                <a:lumMod val="128000"/>
              </a:schemeClr>
            </a:gs>
            <a:gs pos="100000">
              <a:schemeClr val="accent3">
                <a:hueOff val="-3933295"/>
                <a:satOff val="-7278"/>
                <a:lumOff val="2925"/>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Furniture </a:t>
          </a:r>
        </a:p>
      </dsp:txBody>
      <dsp:txXfrm>
        <a:off x="2186925" y="3202430"/>
        <a:ext cx="1984781" cy="1190868"/>
      </dsp:txXfrm>
    </dsp:sp>
    <dsp:sp modelId="{A553BE27-67FC-497F-940A-3C1AAE5F6E15}">
      <dsp:nvSpPr>
        <dsp:cNvPr id="0" name=""/>
        <dsp:cNvSpPr/>
      </dsp:nvSpPr>
      <dsp:spPr>
        <a:xfrm>
          <a:off x="4370184" y="3202430"/>
          <a:ext cx="1984781" cy="1190868"/>
        </a:xfrm>
        <a:prstGeom prst="rect">
          <a:avLst/>
        </a:prstGeom>
        <a:gradFill rotWithShape="0">
          <a:gsLst>
            <a:gs pos="0">
              <a:schemeClr val="accent3">
                <a:hueOff val="-4290868"/>
                <a:satOff val="-7940"/>
                <a:lumOff val="3191"/>
                <a:alphaOff val="0"/>
                <a:tint val="98000"/>
                <a:hueMod val="94000"/>
                <a:satMod val="130000"/>
                <a:lumMod val="128000"/>
              </a:schemeClr>
            </a:gs>
            <a:gs pos="100000">
              <a:schemeClr val="accent3">
                <a:hueOff val="-4290868"/>
                <a:satOff val="-7940"/>
                <a:lumOff val="3191"/>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Facilities Project Management </a:t>
          </a:r>
        </a:p>
      </dsp:txBody>
      <dsp:txXfrm>
        <a:off x="4370184" y="3202430"/>
        <a:ext cx="1984781" cy="1190868"/>
      </dsp:txXfrm>
    </dsp:sp>
    <dsp:sp modelId="{B3D40E61-326D-46D6-9789-2ABD39D7005C}">
      <dsp:nvSpPr>
        <dsp:cNvPr id="0" name=""/>
        <dsp:cNvSpPr/>
      </dsp:nvSpPr>
      <dsp:spPr>
        <a:xfrm>
          <a:off x="6553443" y="3202430"/>
          <a:ext cx="1984781" cy="1190868"/>
        </a:xfrm>
        <a:prstGeom prst="rect">
          <a:avLst/>
        </a:prstGeom>
        <a:gradFill rotWithShape="0">
          <a:gsLst>
            <a:gs pos="0">
              <a:schemeClr val="accent3">
                <a:hueOff val="-4648440"/>
                <a:satOff val="-8601"/>
                <a:lumOff val="3457"/>
                <a:alphaOff val="0"/>
                <a:tint val="98000"/>
                <a:hueMod val="94000"/>
                <a:satMod val="130000"/>
                <a:lumMod val="128000"/>
              </a:schemeClr>
            </a:gs>
            <a:gs pos="100000">
              <a:schemeClr val="accent3">
                <a:hueOff val="-4648440"/>
                <a:satOff val="-8601"/>
                <a:lumOff val="3457"/>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Moving Services </a:t>
          </a:r>
        </a:p>
      </dsp:txBody>
      <dsp:txXfrm>
        <a:off x="6553443" y="3202430"/>
        <a:ext cx="1984781" cy="1190868"/>
      </dsp:txXfrm>
    </dsp:sp>
    <dsp:sp modelId="{9949805C-E003-4101-B3A9-3148390035E0}">
      <dsp:nvSpPr>
        <dsp:cNvPr id="0" name=""/>
        <dsp:cNvSpPr/>
      </dsp:nvSpPr>
      <dsp:spPr>
        <a:xfrm>
          <a:off x="8736703" y="3202430"/>
          <a:ext cx="1984781" cy="1190868"/>
        </a:xfrm>
        <a:prstGeom prst="rect">
          <a:avLst/>
        </a:prstGeom>
        <a:gradFill rotWithShape="0">
          <a:gsLst>
            <a:gs pos="0">
              <a:schemeClr val="accent3">
                <a:hueOff val="-5006012"/>
                <a:satOff val="-9263"/>
                <a:lumOff val="3723"/>
                <a:alphaOff val="0"/>
                <a:tint val="98000"/>
                <a:hueMod val="94000"/>
                <a:satMod val="130000"/>
                <a:lumMod val="128000"/>
              </a:schemeClr>
            </a:gs>
            <a:gs pos="100000">
              <a:schemeClr val="accent3">
                <a:hueOff val="-5006012"/>
                <a:satOff val="-9263"/>
                <a:lumOff val="3723"/>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Utilities &amp; Fuel Services  </a:t>
          </a:r>
        </a:p>
      </dsp:txBody>
      <dsp:txXfrm>
        <a:off x="8736703" y="3202430"/>
        <a:ext cx="1984781" cy="11908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43974-A87A-4E82-B1BB-6170BCE440AD}">
      <dsp:nvSpPr>
        <dsp:cNvPr id="0" name=""/>
        <dsp:cNvSpPr/>
      </dsp:nvSpPr>
      <dsp:spPr>
        <a:xfrm>
          <a:off x="1128857" y="583"/>
          <a:ext cx="2808416" cy="1685050"/>
        </a:xfrm>
        <a:prstGeom prst="rect">
          <a:avLst/>
        </a:prstGeom>
        <a:gradFill rotWithShape="0">
          <a:gsLst>
            <a:gs pos="0">
              <a:schemeClr val="accent3">
                <a:hueOff val="0"/>
                <a:satOff val="0"/>
                <a:lumOff val="0"/>
                <a:alphaOff val="0"/>
                <a:tint val="98000"/>
                <a:hueMod val="94000"/>
                <a:satMod val="130000"/>
                <a:lumMod val="128000"/>
              </a:schemeClr>
            </a:gs>
            <a:gs pos="100000">
              <a:schemeClr val="accent3">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Client/Media Services</a:t>
          </a:r>
        </a:p>
      </dsp:txBody>
      <dsp:txXfrm>
        <a:off x="1128857" y="583"/>
        <a:ext cx="2808416" cy="1685050"/>
      </dsp:txXfrm>
    </dsp:sp>
    <dsp:sp modelId="{6FB742F7-40F5-47E3-9B9A-0725FD89310E}">
      <dsp:nvSpPr>
        <dsp:cNvPr id="0" name=""/>
        <dsp:cNvSpPr/>
      </dsp:nvSpPr>
      <dsp:spPr>
        <a:xfrm>
          <a:off x="4218115" y="583"/>
          <a:ext cx="2808416" cy="1685050"/>
        </a:xfrm>
        <a:prstGeom prst="rect">
          <a:avLst/>
        </a:prstGeom>
        <a:gradFill rotWithShape="0">
          <a:gsLst>
            <a:gs pos="0">
              <a:schemeClr val="accent3">
                <a:hueOff val="-1668671"/>
                <a:satOff val="-3088"/>
                <a:lumOff val="1241"/>
                <a:alphaOff val="0"/>
                <a:tint val="98000"/>
                <a:hueMod val="94000"/>
                <a:satMod val="130000"/>
                <a:lumMod val="128000"/>
              </a:schemeClr>
            </a:gs>
            <a:gs pos="100000">
              <a:schemeClr val="accent3">
                <a:hueOff val="-1668671"/>
                <a:satOff val="-3088"/>
                <a:lumOff val="1241"/>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Enterprise Application Services</a:t>
          </a:r>
        </a:p>
      </dsp:txBody>
      <dsp:txXfrm>
        <a:off x="4218115" y="583"/>
        <a:ext cx="2808416" cy="1685050"/>
      </dsp:txXfrm>
    </dsp:sp>
    <dsp:sp modelId="{7D7489F0-B2BB-40DC-9070-0615DD21423B}">
      <dsp:nvSpPr>
        <dsp:cNvPr id="0" name=""/>
        <dsp:cNvSpPr/>
      </dsp:nvSpPr>
      <dsp:spPr>
        <a:xfrm>
          <a:off x="7307374" y="583"/>
          <a:ext cx="2808416" cy="1685050"/>
        </a:xfrm>
        <a:prstGeom prst="rect">
          <a:avLst/>
        </a:prstGeom>
        <a:gradFill rotWithShape="0">
          <a:gsLst>
            <a:gs pos="0">
              <a:schemeClr val="accent3">
                <a:hueOff val="-3337342"/>
                <a:satOff val="-6175"/>
                <a:lumOff val="2482"/>
                <a:alphaOff val="0"/>
                <a:tint val="98000"/>
                <a:hueMod val="94000"/>
                <a:satMod val="130000"/>
                <a:lumMod val="128000"/>
              </a:schemeClr>
            </a:gs>
            <a:gs pos="100000">
              <a:schemeClr val="accent3">
                <a:hueOff val="-3337342"/>
                <a:satOff val="-6175"/>
                <a:lumOff val="2482"/>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Technology Operations</a:t>
          </a:r>
        </a:p>
      </dsp:txBody>
      <dsp:txXfrm>
        <a:off x="7307374" y="583"/>
        <a:ext cx="2808416" cy="1685050"/>
      </dsp:txXfrm>
    </dsp:sp>
    <dsp:sp modelId="{21572544-E48E-5144-9925-DD76C05B18B2}">
      <dsp:nvSpPr>
        <dsp:cNvPr id="0" name=""/>
        <dsp:cNvSpPr/>
      </dsp:nvSpPr>
      <dsp:spPr>
        <a:xfrm>
          <a:off x="4218115" y="1966474"/>
          <a:ext cx="2808416" cy="1685050"/>
        </a:xfrm>
        <a:prstGeom prst="rect">
          <a:avLst/>
        </a:prstGeom>
        <a:gradFill rotWithShape="0">
          <a:gsLst>
            <a:gs pos="0">
              <a:schemeClr val="accent3">
                <a:hueOff val="-5006012"/>
                <a:satOff val="-9263"/>
                <a:lumOff val="3723"/>
                <a:alphaOff val="0"/>
                <a:tint val="98000"/>
                <a:hueMod val="94000"/>
                <a:satMod val="130000"/>
                <a:lumMod val="128000"/>
              </a:schemeClr>
            </a:gs>
            <a:gs pos="100000">
              <a:schemeClr val="accent3">
                <a:hueOff val="-5006012"/>
                <a:satOff val="-9263"/>
                <a:lumOff val="3723"/>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Help Desk, Switchboard and Telephony</a:t>
          </a:r>
        </a:p>
      </dsp:txBody>
      <dsp:txXfrm>
        <a:off x="4218115" y="1966474"/>
        <a:ext cx="2808416" cy="16850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1ED92E-C7B0-7646-845B-0055E3080600}" type="datetimeFigureOut">
              <a:rPr lang="en-US" smtClean="0"/>
              <a:t>4/3/24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D785F7-3BDB-1146-B9D1-C4E4E4EC19E1}" type="slidenum">
              <a:rPr lang="en-US" smtClean="0"/>
              <a:t>‹#›</a:t>
            </a:fld>
            <a:endParaRPr lang="en-US" dirty="0"/>
          </a:p>
        </p:txBody>
      </p:sp>
    </p:spTree>
    <p:extLst>
      <p:ext uri="{BB962C8B-B14F-4D97-AF65-F5344CB8AC3E}">
        <p14:creationId xmlns:p14="http://schemas.microsoft.com/office/powerpoint/2010/main" val="2632562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D785F7-3BDB-1146-B9D1-C4E4E4EC19E1}" type="slidenum">
              <a:rPr lang="en-US" smtClean="0"/>
              <a:t>11</a:t>
            </a:fld>
            <a:endParaRPr lang="en-US" dirty="0"/>
          </a:p>
        </p:txBody>
      </p:sp>
    </p:spTree>
    <p:extLst>
      <p:ext uri="{BB962C8B-B14F-4D97-AF65-F5344CB8AC3E}">
        <p14:creationId xmlns:p14="http://schemas.microsoft.com/office/powerpoint/2010/main" val="3376945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D785F7-3BDB-1146-B9D1-C4E4E4EC19E1}" type="slidenum">
              <a:rPr lang="en-US" smtClean="0"/>
              <a:t>17</a:t>
            </a:fld>
            <a:endParaRPr lang="en-US" dirty="0"/>
          </a:p>
        </p:txBody>
      </p:sp>
    </p:spTree>
    <p:extLst>
      <p:ext uri="{BB962C8B-B14F-4D97-AF65-F5344CB8AC3E}">
        <p14:creationId xmlns:p14="http://schemas.microsoft.com/office/powerpoint/2010/main" val="1963610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38AD640A-0731-4714-B447-269797401A5F}"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7485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a:xfrm>
            <a:off x="9904412" y="6172200"/>
            <a:ext cx="1600200" cy="365125"/>
          </a:xfrm>
          <a:prstGeom prst="rect">
            <a:avLst/>
          </a:prstGeom>
        </p:spPr>
        <p:txBody>
          <a:bodyPr/>
          <a:lstStyle/>
          <a:p>
            <a:fld id="{B61BEF0D-F0BB-DE4B-95CE-6DB70DBA9567}" type="datetimeFigureOut">
              <a:rPr lang="en-US" smtClean="0"/>
              <a:pPr/>
              <a:t>4/3/24</a:t>
            </a:fld>
            <a:endParaRPr lang="en-US" dirty="0"/>
          </a:p>
        </p:txBody>
      </p:sp>
      <p:sp>
        <p:nvSpPr>
          <p:cNvPr id="4" name="Footer Placeholder 3"/>
          <p:cNvSpPr>
            <a:spLocks noGrp="1"/>
          </p:cNvSpPr>
          <p:nvPr>
            <p:ph type="ftr" sz="quarter" idx="11"/>
          </p:nvPr>
        </p:nvSpPr>
        <p:spPr>
          <a:xfrm>
            <a:off x="684212" y="6172200"/>
            <a:ext cx="7543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363200" y="5578475"/>
            <a:ext cx="1142245" cy="6699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7719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B61BEF0D-F0BB-DE4B-95CE-6DB70DBA9567}" type="datetimeFigureOut">
              <a:rPr lang="en-US" smtClean="0"/>
              <a:pPr/>
              <a:t>4/3/24</a:t>
            </a:fld>
            <a:endParaRPr lang="en-US" dirty="0"/>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792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B61BEF0D-F0BB-DE4B-95CE-6DB70DBA9567}" type="datetimeFigureOut">
              <a:rPr lang="en-US" smtClean="0"/>
              <a:pPr/>
              <a:t>4/3/24</a:t>
            </a:fld>
            <a:endParaRPr lang="en-US" dirty="0"/>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D57F1E4F-1CFF-5643-939E-217C01CDF56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619522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B61BEF0D-F0BB-DE4B-95CE-6DB70DBA9567}" type="datetimeFigureOut">
              <a:rPr lang="en-US" smtClean="0"/>
              <a:pPr/>
              <a:t>4/3/24</a:t>
            </a:fld>
            <a:endParaRPr lang="en-US" dirty="0"/>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8487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B61BEF0D-F0BB-DE4B-95CE-6DB70DBA9567}" type="datetimeFigureOut">
              <a:rPr lang="en-US" smtClean="0"/>
              <a:pPr/>
              <a:t>4/3/24</a:t>
            </a:fld>
            <a:endParaRPr lang="en-US" dirty="0"/>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D57F1E4F-1CFF-5643-939E-217C01CDF56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460398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B61BEF0D-F0BB-DE4B-95CE-6DB70DBA9567}" type="datetimeFigureOut">
              <a:rPr lang="en-US" smtClean="0"/>
              <a:pPr/>
              <a:t>4/3/24</a:t>
            </a:fld>
            <a:endParaRPr lang="en-US" dirty="0"/>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17019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95C6F21-F018-4204-85E7-82C639DF6873}" type="datetimeFigureOut">
              <a:rPr lang="en-US" smtClean="0"/>
              <a:t>4/3/24</a:t>
            </a:fld>
            <a:endParaRPr lang="en-US" dirty="0"/>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38AD640A-0731-4714-B447-269797401A5F}" type="slidenum">
              <a:rPr lang="en-US" smtClean="0"/>
              <a:t>‹#›</a:t>
            </a:fld>
            <a:endParaRPr lang="en-US" dirty="0"/>
          </a:p>
        </p:txBody>
      </p:sp>
    </p:spTree>
    <p:extLst>
      <p:ext uri="{BB962C8B-B14F-4D97-AF65-F5344CB8AC3E}">
        <p14:creationId xmlns:p14="http://schemas.microsoft.com/office/powerpoint/2010/main" val="1233227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95C6F21-F018-4204-85E7-82C639DF6873}" type="datetimeFigureOut">
              <a:rPr lang="en-US" smtClean="0"/>
              <a:t>4/3/24</a:t>
            </a:fld>
            <a:endParaRPr lang="en-US" dirty="0"/>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38AD640A-0731-4714-B447-269797401A5F}" type="slidenum">
              <a:rPr lang="en-US" smtClean="0"/>
              <a:t>‹#›</a:t>
            </a:fld>
            <a:endParaRPr lang="en-US" dirty="0"/>
          </a:p>
        </p:txBody>
      </p:sp>
    </p:spTree>
    <p:extLst>
      <p:ext uri="{BB962C8B-B14F-4D97-AF65-F5344CB8AC3E}">
        <p14:creationId xmlns:p14="http://schemas.microsoft.com/office/powerpoint/2010/main" val="3946570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95C6F21-F018-4204-85E7-82C639DF6873}" type="datetimeFigureOut">
              <a:rPr lang="en-US" smtClean="0"/>
              <a:t>4/3/24</a:t>
            </a:fld>
            <a:endParaRPr lang="en-US" dirty="0"/>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38AD640A-0731-4714-B447-269797401A5F}" type="slidenum">
              <a:rPr lang="en-US" smtClean="0"/>
              <a:t>‹#›</a:t>
            </a:fld>
            <a:endParaRPr lang="en-US" dirty="0"/>
          </a:p>
        </p:txBody>
      </p:sp>
    </p:spTree>
    <p:extLst>
      <p:ext uri="{BB962C8B-B14F-4D97-AF65-F5344CB8AC3E}">
        <p14:creationId xmlns:p14="http://schemas.microsoft.com/office/powerpoint/2010/main" val="1942889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95C6F21-F018-4204-85E7-82C639DF6873}" type="datetimeFigureOut">
              <a:rPr lang="en-US" smtClean="0"/>
              <a:t>4/3/24</a:t>
            </a:fld>
            <a:endParaRPr lang="en-US" dirty="0"/>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38AD640A-0731-4714-B447-269797401A5F}" type="slidenum">
              <a:rPr lang="en-US" smtClean="0"/>
              <a:t>‹#›</a:t>
            </a:fld>
            <a:endParaRPr lang="en-US" dirty="0"/>
          </a:p>
        </p:txBody>
      </p:sp>
    </p:spTree>
    <p:extLst>
      <p:ext uri="{BB962C8B-B14F-4D97-AF65-F5344CB8AC3E}">
        <p14:creationId xmlns:p14="http://schemas.microsoft.com/office/powerpoint/2010/main" val="1552408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904412" y="6172200"/>
            <a:ext cx="1600200" cy="365125"/>
          </a:xfrm>
          <a:prstGeom prst="rect">
            <a:avLst/>
          </a:prstGeom>
        </p:spPr>
        <p:txBody>
          <a:bodyPr/>
          <a:lstStyle/>
          <a:p>
            <a:fld id="{895C6F21-F018-4204-85E7-82C639DF6873}" type="datetimeFigureOut">
              <a:rPr lang="en-US" smtClean="0"/>
              <a:t>4/3/24</a:t>
            </a:fld>
            <a:endParaRPr lang="en-US" dirty="0"/>
          </a:p>
        </p:txBody>
      </p:sp>
      <p:sp>
        <p:nvSpPr>
          <p:cNvPr id="6" name="Footer Placeholder 5"/>
          <p:cNvSpPr>
            <a:spLocks noGrp="1"/>
          </p:cNvSpPr>
          <p:nvPr>
            <p:ph type="ftr" sz="quarter" idx="11"/>
          </p:nvPr>
        </p:nvSpPr>
        <p:spPr>
          <a:xfrm>
            <a:off x="684212" y="6172200"/>
            <a:ext cx="7543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363200" y="5578475"/>
            <a:ext cx="1142245" cy="669925"/>
          </a:xfrm>
          <a:prstGeom prst="rect">
            <a:avLst/>
          </a:prstGeom>
        </p:spPr>
        <p:txBody>
          <a:bodyPr/>
          <a:lstStyle/>
          <a:p>
            <a:fld id="{38AD640A-0731-4714-B447-269797401A5F}" type="slidenum">
              <a:rPr lang="en-US" smtClean="0"/>
              <a:t>‹#›</a:t>
            </a:fld>
            <a:endParaRPr lang="en-US" dirty="0"/>
          </a:p>
        </p:txBody>
      </p:sp>
    </p:spTree>
    <p:extLst>
      <p:ext uri="{BB962C8B-B14F-4D97-AF65-F5344CB8AC3E}">
        <p14:creationId xmlns:p14="http://schemas.microsoft.com/office/powerpoint/2010/main" val="3312533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904412" y="6172200"/>
            <a:ext cx="1600200" cy="365125"/>
          </a:xfrm>
          <a:prstGeom prst="rect">
            <a:avLst/>
          </a:prstGeom>
        </p:spPr>
        <p:txBody>
          <a:bodyPr/>
          <a:lstStyle/>
          <a:p>
            <a:fld id="{895C6F21-F018-4204-85E7-82C639DF6873}" type="datetimeFigureOut">
              <a:rPr lang="en-US" smtClean="0"/>
              <a:t>4/3/24</a:t>
            </a:fld>
            <a:endParaRPr lang="en-US" dirty="0"/>
          </a:p>
        </p:txBody>
      </p:sp>
      <p:sp>
        <p:nvSpPr>
          <p:cNvPr id="8" name="Footer Placeholder 7"/>
          <p:cNvSpPr>
            <a:spLocks noGrp="1"/>
          </p:cNvSpPr>
          <p:nvPr>
            <p:ph type="ftr" sz="quarter" idx="11"/>
          </p:nvPr>
        </p:nvSpPr>
        <p:spPr>
          <a:xfrm>
            <a:off x="684212" y="6172200"/>
            <a:ext cx="7543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363200" y="5578475"/>
            <a:ext cx="1142245" cy="669925"/>
          </a:xfrm>
          <a:prstGeom prst="rect">
            <a:avLst/>
          </a:prstGeom>
        </p:spPr>
        <p:txBody>
          <a:bodyPr/>
          <a:lstStyle/>
          <a:p>
            <a:fld id="{38AD640A-0731-4714-B447-269797401A5F}" type="slidenum">
              <a:rPr lang="en-US" smtClean="0"/>
              <a:t>‹#›</a:t>
            </a:fld>
            <a:endParaRPr lang="en-US" dirty="0"/>
          </a:p>
        </p:txBody>
      </p:sp>
    </p:spTree>
    <p:extLst>
      <p:ext uri="{BB962C8B-B14F-4D97-AF65-F5344CB8AC3E}">
        <p14:creationId xmlns:p14="http://schemas.microsoft.com/office/powerpoint/2010/main" val="2411466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9904412" y="6172200"/>
            <a:ext cx="1600200" cy="365125"/>
          </a:xfrm>
          <a:prstGeom prst="rect">
            <a:avLst/>
          </a:prstGeom>
        </p:spPr>
        <p:txBody>
          <a:bodyPr/>
          <a:lstStyle/>
          <a:p>
            <a:fld id="{895C6F21-F018-4204-85E7-82C639DF6873}" type="datetimeFigureOut">
              <a:rPr lang="en-US" smtClean="0"/>
              <a:t>4/3/24</a:t>
            </a:fld>
            <a:endParaRPr lang="en-US" dirty="0"/>
          </a:p>
        </p:txBody>
      </p:sp>
      <p:sp>
        <p:nvSpPr>
          <p:cNvPr id="4" name="Footer Placeholder 3"/>
          <p:cNvSpPr>
            <a:spLocks noGrp="1"/>
          </p:cNvSpPr>
          <p:nvPr>
            <p:ph type="ftr" sz="quarter" idx="11"/>
          </p:nvPr>
        </p:nvSpPr>
        <p:spPr>
          <a:xfrm>
            <a:off x="684212" y="6172200"/>
            <a:ext cx="7543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363200" y="5578475"/>
            <a:ext cx="1142245" cy="669925"/>
          </a:xfrm>
          <a:prstGeom prst="rect">
            <a:avLst/>
          </a:prstGeom>
        </p:spPr>
        <p:txBody>
          <a:bodyPr/>
          <a:lstStyle/>
          <a:p>
            <a:fld id="{38AD640A-0731-4714-B447-269797401A5F}" type="slidenum">
              <a:rPr lang="en-US" smtClean="0"/>
              <a:t>‹#›</a:t>
            </a:fld>
            <a:endParaRPr lang="en-US" dirty="0"/>
          </a:p>
        </p:txBody>
      </p:sp>
    </p:spTree>
    <p:extLst>
      <p:ext uri="{BB962C8B-B14F-4D97-AF65-F5344CB8AC3E}">
        <p14:creationId xmlns:p14="http://schemas.microsoft.com/office/powerpoint/2010/main" val="849635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904412" y="6172200"/>
            <a:ext cx="1600200" cy="365125"/>
          </a:xfrm>
          <a:prstGeom prst="rect">
            <a:avLst/>
          </a:prstGeom>
        </p:spPr>
        <p:txBody>
          <a:bodyPr/>
          <a:lstStyle/>
          <a:p>
            <a:fld id="{895C6F21-F018-4204-85E7-82C639DF6873}" type="datetimeFigureOut">
              <a:rPr lang="en-US" smtClean="0"/>
              <a:t>4/3/24</a:t>
            </a:fld>
            <a:endParaRPr lang="en-US" dirty="0"/>
          </a:p>
        </p:txBody>
      </p:sp>
      <p:sp>
        <p:nvSpPr>
          <p:cNvPr id="3" name="Footer Placeholder 2"/>
          <p:cNvSpPr>
            <a:spLocks noGrp="1"/>
          </p:cNvSpPr>
          <p:nvPr>
            <p:ph type="ftr" sz="quarter" idx="11"/>
          </p:nvPr>
        </p:nvSpPr>
        <p:spPr>
          <a:xfrm>
            <a:off x="684212" y="6172200"/>
            <a:ext cx="7543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10363200" y="5578475"/>
            <a:ext cx="1142245" cy="669925"/>
          </a:xfrm>
          <a:prstGeom prst="rect">
            <a:avLst/>
          </a:prstGeom>
        </p:spPr>
        <p:txBody>
          <a:bodyPr/>
          <a:lstStyle/>
          <a:p>
            <a:fld id="{38AD640A-0731-4714-B447-269797401A5F}" type="slidenum">
              <a:rPr lang="en-US" smtClean="0"/>
              <a:t>‹#›</a:t>
            </a:fld>
            <a:endParaRPr lang="en-US" dirty="0"/>
          </a:p>
        </p:txBody>
      </p:sp>
    </p:spTree>
    <p:extLst>
      <p:ext uri="{BB962C8B-B14F-4D97-AF65-F5344CB8AC3E}">
        <p14:creationId xmlns:p14="http://schemas.microsoft.com/office/powerpoint/2010/main" val="3266082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9904412" y="6172200"/>
            <a:ext cx="1600200" cy="365125"/>
          </a:xfrm>
          <a:prstGeom prst="rect">
            <a:avLst/>
          </a:prstGeom>
        </p:spPr>
        <p:txBody>
          <a:bodyPr/>
          <a:lstStyle/>
          <a:p>
            <a:fld id="{895C6F21-F018-4204-85E7-82C639DF6873}" type="datetimeFigureOut">
              <a:rPr lang="en-US" smtClean="0"/>
              <a:t>4/3/24</a:t>
            </a:fld>
            <a:endParaRPr lang="en-US" dirty="0"/>
          </a:p>
        </p:txBody>
      </p:sp>
      <p:sp>
        <p:nvSpPr>
          <p:cNvPr id="6" name="Footer Placeholder 5"/>
          <p:cNvSpPr>
            <a:spLocks noGrp="1"/>
          </p:cNvSpPr>
          <p:nvPr>
            <p:ph type="ftr" sz="quarter" idx="11"/>
          </p:nvPr>
        </p:nvSpPr>
        <p:spPr>
          <a:xfrm>
            <a:off x="684212" y="6172200"/>
            <a:ext cx="7543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363200" y="5578475"/>
            <a:ext cx="1142245" cy="669925"/>
          </a:xfrm>
          <a:prstGeom prst="rect">
            <a:avLst/>
          </a:prstGeom>
        </p:spPr>
        <p:txBody>
          <a:bodyPr/>
          <a:lstStyle/>
          <a:p>
            <a:fld id="{38AD640A-0731-4714-B447-269797401A5F}" type="slidenum">
              <a:rPr lang="en-US" smtClean="0"/>
              <a:t>‹#›</a:t>
            </a:fld>
            <a:endParaRPr lang="en-US" dirty="0"/>
          </a:p>
        </p:txBody>
      </p:sp>
    </p:spTree>
    <p:extLst>
      <p:ext uri="{BB962C8B-B14F-4D97-AF65-F5344CB8AC3E}">
        <p14:creationId xmlns:p14="http://schemas.microsoft.com/office/powerpoint/2010/main" val="2785107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9904412" y="6172200"/>
            <a:ext cx="1600200" cy="365125"/>
          </a:xfrm>
          <a:prstGeom prst="rect">
            <a:avLst/>
          </a:prstGeom>
        </p:spPr>
        <p:txBody>
          <a:bodyPr/>
          <a:lstStyle/>
          <a:p>
            <a:fld id="{895C6F21-F018-4204-85E7-82C639DF6873}" type="datetimeFigureOut">
              <a:rPr lang="en-US" smtClean="0"/>
              <a:t>4/3/24</a:t>
            </a:fld>
            <a:endParaRPr lang="en-US" dirty="0"/>
          </a:p>
        </p:txBody>
      </p:sp>
      <p:sp>
        <p:nvSpPr>
          <p:cNvPr id="6" name="Footer Placeholder 5"/>
          <p:cNvSpPr>
            <a:spLocks noGrp="1"/>
          </p:cNvSpPr>
          <p:nvPr>
            <p:ph type="ftr" sz="quarter" idx="11"/>
          </p:nvPr>
        </p:nvSpPr>
        <p:spPr>
          <a:xfrm>
            <a:off x="684212" y="6172200"/>
            <a:ext cx="7543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363200" y="5578475"/>
            <a:ext cx="1142245" cy="669925"/>
          </a:xfrm>
          <a:prstGeom prst="rect">
            <a:avLst/>
          </a:prstGeom>
        </p:spPr>
        <p:txBody>
          <a:bodyPr/>
          <a:lstStyle/>
          <a:p>
            <a:fld id="{38AD640A-0731-4714-B447-269797401A5F}" type="slidenum">
              <a:rPr lang="en-US" smtClean="0"/>
              <a:t>‹#›</a:t>
            </a:fld>
            <a:endParaRPr lang="en-US" dirty="0"/>
          </a:p>
        </p:txBody>
      </p:sp>
    </p:spTree>
    <p:extLst>
      <p:ext uri="{BB962C8B-B14F-4D97-AF65-F5344CB8AC3E}">
        <p14:creationId xmlns:p14="http://schemas.microsoft.com/office/powerpoint/2010/main" val="3333971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6000">
              <a:schemeClr val="accent1">
                <a:lumMod val="67000"/>
              </a:schemeClr>
            </a:gs>
            <a:gs pos="62000">
              <a:schemeClr val="accent1">
                <a:lumMod val="97000"/>
                <a:lumOff val="3000"/>
              </a:schemeClr>
            </a:gs>
            <a:gs pos="2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a:extLst>
              <a:ext uri="{FF2B5EF4-FFF2-40B4-BE49-F238E27FC236}">
                <a16:creationId xmlns:a16="http://schemas.microsoft.com/office/drawing/2014/main" id="{5F60C697-058D-43FA-9820-4646B80F799E}"/>
              </a:ext>
            </a:extLst>
          </p:cNvPr>
          <p:cNvGrpSpPr/>
          <p:nvPr userDrawn="1"/>
        </p:nvGrpSpPr>
        <p:grpSpPr>
          <a:xfrm>
            <a:off x="0" y="5981700"/>
            <a:ext cx="12477750" cy="876300"/>
            <a:chOff x="0" y="5981700"/>
            <a:chExt cx="12477750" cy="876300"/>
          </a:xfrm>
        </p:grpSpPr>
        <p:sp>
          <p:nvSpPr>
            <p:cNvPr id="14" name="Rectangle 13">
              <a:extLst>
                <a:ext uri="{FF2B5EF4-FFF2-40B4-BE49-F238E27FC236}">
                  <a16:creationId xmlns:a16="http://schemas.microsoft.com/office/drawing/2014/main" id="{7EF3D64A-D4B1-4DCA-8C50-9A892964E60C}"/>
                </a:ext>
              </a:extLst>
            </p:cNvPr>
            <p:cNvSpPr/>
            <p:nvPr/>
          </p:nvSpPr>
          <p:spPr>
            <a:xfrm>
              <a:off x="0" y="5981700"/>
              <a:ext cx="12192000" cy="8763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5847454C-68C8-4665-9306-A03CC7CFDFA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153525" y="5981700"/>
              <a:ext cx="3324225" cy="774045"/>
            </a:xfrm>
            <a:prstGeom prst="rect">
              <a:avLst/>
            </a:prstGeom>
          </p:spPr>
        </p:pic>
      </p:grpSp>
    </p:spTree>
    <p:extLst>
      <p:ext uri="{BB962C8B-B14F-4D97-AF65-F5344CB8AC3E}">
        <p14:creationId xmlns:p14="http://schemas.microsoft.com/office/powerpoint/2010/main" val="208867"/>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egreenleaf@southwest.tn.edu"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hyperlink" Target="http://www.southest.tn.edu/"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24.png"/><Relationship Id="rId4" Type="http://schemas.openxmlformats.org/officeDocument/2006/relationships/image" Target="../media/image21.pn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6922AC5-20E6-4989-A1AD-E1ABDA2CCC79}"/>
              </a:ext>
            </a:extLst>
          </p:cNvPr>
          <p:cNvSpPr txBox="1"/>
          <p:nvPr/>
        </p:nvSpPr>
        <p:spPr>
          <a:xfrm>
            <a:off x="952500" y="4191000"/>
            <a:ext cx="8401050" cy="1969770"/>
          </a:xfrm>
          <a:prstGeom prst="rect">
            <a:avLst/>
          </a:prstGeom>
          <a:noFill/>
        </p:spPr>
        <p:txBody>
          <a:bodyPr wrap="square" rtlCol="0">
            <a:spAutoFit/>
          </a:bodyPr>
          <a:lstStyle/>
          <a:p>
            <a:r>
              <a:rPr lang="en-US" sz="3200" dirty="0">
                <a:solidFill>
                  <a:srgbClr val="FFFF00"/>
                </a:solidFill>
              </a:rPr>
              <a:t>Board of Trustees Orientation</a:t>
            </a:r>
          </a:p>
          <a:p>
            <a:endParaRPr lang="en-US" dirty="0"/>
          </a:p>
          <a:p>
            <a:endParaRPr lang="en-US" dirty="0"/>
          </a:p>
          <a:p>
            <a:r>
              <a:rPr lang="en-US" dirty="0"/>
              <a:t>Presenter:</a:t>
            </a:r>
          </a:p>
          <a:p>
            <a:r>
              <a:rPr lang="en-US" dirty="0"/>
              <a:t>Dr. Tracy D. Hall, President</a:t>
            </a:r>
          </a:p>
          <a:p>
            <a:r>
              <a:rPr lang="en-US" dirty="0"/>
              <a:t>Southwest Tennessee Community College</a:t>
            </a:r>
          </a:p>
        </p:txBody>
      </p:sp>
      <p:pic>
        <p:nvPicPr>
          <p:cNvPr id="4" name="Picture 3">
            <a:extLst>
              <a:ext uri="{FF2B5EF4-FFF2-40B4-BE49-F238E27FC236}">
                <a16:creationId xmlns:a16="http://schemas.microsoft.com/office/drawing/2014/main" id="{75C2794C-3D15-4A09-B40C-18FB76922B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2248" y="187241"/>
            <a:ext cx="7775464" cy="1810516"/>
          </a:xfrm>
          <a:prstGeom prst="rect">
            <a:avLst/>
          </a:prstGeom>
        </p:spPr>
      </p:pic>
      <p:pic>
        <p:nvPicPr>
          <p:cNvPr id="7" name="Picture 6">
            <a:extLst>
              <a:ext uri="{FF2B5EF4-FFF2-40B4-BE49-F238E27FC236}">
                <a16:creationId xmlns:a16="http://schemas.microsoft.com/office/drawing/2014/main" id="{A297FA94-19F8-4625-8B83-9EBDDC1EA9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555"/>
          <a:stretch/>
        </p:blipFill>
        <p:spPr>
          <a:xfrm>
            <a:off x="-175953" y="0"/>
            <a:ext cx="12543905" cy="6858000"/>
          </a:xfrm>
          <a:prstGeom prst="rect">
            <a:avLst/>
          </a:prstGeom>
        </p:spPr>
      </p:pic>
      <p:sp>
        <p:nvSpPr>
          <p:cNvPr id="8" name="Title 1">
            <a:extLst>
              <a:ext uri="{FF2B5EF4-FFF2-40B4-BE49-F238E27FC236}">
                <a16:creationId xmlns:a16="http://schemas.microsoft.com/office/drawing/2014/main" id="{1D7718CE-ECED-4BAC-8986-B50D60110DFA}"/>
              </a:ext>
            </a:extLst>
          </p:cNvPr>
          <p:cNvSpPr>
            <a:spLocks noGrp="1"/>
          </p:cNvSpPr>
          <p:nvPr>
            <p:ph type="ctrTitle"/>
          </p:nvPr>
        </p:nvSpPr>
        <p:spPr>
          <a:xfrm>
            <a:off x="1385976" y="293201"/>
            <a:ext cx="9144000" cy="1368781"/>
          </a:xfrm>
          <a:effectLst>
            <a:outerShdw blurRad="50800" dist="38100" dir="16200000" rotWithShape="0">
              <a:prstClr val="black">
                <a:alpha val="40000"/>
              </a:prstClr>
            </a:outerShdw>
          </a:effectLst>
        </p:spPr>
        <p:txBody>
          <a:bodyPr/>
          <a:lstStyle/>
          <a:p>
            <a:pPr algn="ctr"/>
            <a:r>
              <a:rPr lang="en-US" dirty="0"/>
              <a:t>ADMINISTRATIVE SERVICES</a:t>
            </a:r>
          </a:p>
        </p:txBody>
      </p:sp>
      <p:sp>
        <p:nvSpPr>
          <p:cNvPr id="2" name="TextBox 1">
            <a:extLst>
              <a:ext uri="{FF2B5EF4-FFF2-40B4-BE49-F238E27FC236}">
                <a16:creationId xmlns:a16="http://schemas.microsoft.com/office/drawing/2014/main" id="{B3B79D60-2713-4AF0-8C77-E57CC1521394}"/>
              </a:ext>
            </a:extLst>
          </p:cNvPr>
          <p:cNvSpPr txBox="1"/>
          <p:nvPr/>
        </p:nvSpPr>
        <p:spPr>
          <a:xfrm>
            <a:off x="3378678" y="2326582"/>
            <a:ext cx="5666468" cy="923330"/>
          </a:xfrm>
          <a:prstGeom prst="rect">
            <a:avLst/>
          </a:prstGeom>
          <a:noFill/>
        </p:spPr>
        <p:txBody>
          <a:bodyPr wrap="square" rtlCol="0">
            <a:spAutoFit/>
          </a:bodyPr>
          <a:lstStyle/>
          <a:p>
            <a:pPr algn="ctr"/>
            <a:r>
              <a:rPr lang="en-US" dirty="0"/>
              <a:t>Michael D. Boyd</a:t>
            </a:r>
          </a:p>
          <a:p>
            <a:pPr algn="ctr"/>
            <a:r>
              <a:rPr lang="en-US" dirty="0"/>
              <a:t>Chief of Administrative Services</a:t>
            </a:r>
          </a:p>
          <a:p>
            <a:pPr algn="ctr"/>
            <a:endParaRPr lang="en-US" b="1" dirty="0"/>
          </a:p>
        </p:txBody>
      </p:sp>
    </p:spTree>
    <p:extLst>
      <p:ext uri="{BB962C8B-B14F-4D97-AF65-F5344CB8AC3E}">
        <p14:creationId xmlns:p14="http://schemas.microsoft.com/office/powerpoint/2010/main" val="609542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0" y="747755"/>
            <a:ext cx="8202386" cy="1200330"/>
          </a:xfrm>
        </p:spPr>
        <p:txBody>
          <a:bodyPr/>
          <a:lstStyle/>
          <a:p>
            <a:r>
              <a:rPr lang="en-US" b="1" dirty="0"/>
              <a:t>Police Services/Public Safety</a:t>
            </a:r>
            <a:br>
              <a:rPr lang="en-US" b="1" dirty="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85472" y="638025"/>
            <a:ext cx="1150967" cy="1020904"/>
          </a:xfrm>
          <a:prstGeom prst="rect">
            <a:avLst/>
          </a:prstGeom>
        </p:spPr>
      </p:pic>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98" y="638024"/>
            <a:ext cx="1150967" cy="1126381"/>
          </a:xfrm>
          <a:prstGeom prst="rect">
            <a:avLst/>
          </a:prstGeom>
        </p:spPr>
      </p:pic>
      <p:sp>
        <p:nvSpPr>
          <p:cNvPr id="9" name="TextBox 8"/>
          <p:cNvSpPr txBox="1"/>
          <p:nvPr/>
        </p:nvSpPr>
        <p:spPr>
          <a:xfrm>
            <a:off x="3682903" y="4309751"/>
            <a:ext cx="4563025" cy="1200329"/>
          </a:xfrm>
          <a:prstGeom prst="rect">
            <a:avLst/>
          </a:prstGeom>
          <a:noFill/>
        </p:spPr>
        <p:txBody>
          <a:bodyPr wrap="square" rtlCol="0">
            <a:spAutoFit/>
          </a:bodyPr>
          <a:lstStyle/>
          <a:p>
            <a:pPr algn="ctr"/>
            <a:r>
              <a:rPr lang="en-US" sz="2400" dirty="0"/>
              <a:t>Associate Director</a:t>
            </a:r>
          </a:p>
          <a:p>
            <a:pPr algn="ctr"/>
            <a:r>
              <a:rPr lang="en-US" sz="2400" dirty="0"/>
              <a:t>John E. Mitchell</a:t>
            </a:r>
          </a:p>
          <a:p>
            <a:pPr algn="ctr"/>
            <a:r>
              <a:rPr lang="en-US" sz="2400" dirty="0">
                <a:hlinkClick r:id="rId3">
                  <a:extLst>
                    <a:ext uri="{A12FA001-AC4F-418D-AE19-62706E023703}">
                      <ahyp:hlinkClr xmlns:ahyp="http://schemas.microsoft.com/office/drawing/2018/hyperlinkcolor" val="tx"/>
                    </a:ext>
                  </a:extLst>
                </a:hlinkClick>
              </a:rPr>
              <a:t>jmitchell34@southwest.tn.edu</a:t>
            </a:r>
            <a:endParaRPr lang="en-US" sz="2400" dirty="0"/>
          </a:p>
        </p:txBody>
      </p:sp>
      <p:sp>
        <p:nvSpPr>
          <p:cNvPr id="10" name="TextBox 9">
            <a:extLst>
              <a:ext uri="{FF2B5EF4-FFF2-40B4-BE49-F238E27FC236}">
                <a16:creationId xmlns:a16="http://schemas.microsoft.com/office/drawing/2014/main" id="{90DC82BC-4167-46D0-9808-4CA5B7DD9895}"/>
              </a:ext>
            </a:extLst>
          </p:cNvPr>
          <p:cNvSpPr txBox="1"/>
          <p:nvPr/>
        </p:nvSpPr>
        <p:spPr>
          <a:xfrm>
            <a:off x="3503289" y="2420606"/>
            <a:ext cx="4742639" cy="1200329"/>
          </a:xfrm>
          <a:prstGeom prst="rect">
            <a:avLst/>
          </a:prstGeom>
          <a:noFill/>
        </p:spPr>
        <p:txBody>
          <a:bodyPr wrap="square" rtlCol="0">
            <a:spAutoFit/>
          </a:bodyPr>
          <a:lstStyle/>
          <a:p>
            <a:pPr algn="ctr"/>
            <a:r>
              <a:rPr lang="en-US" sz="2400" dirty="0"/>
              <a:t>Executive Director</a:t>
            </a:r>
          </a:p>
          <a:p>
            <a:pPr algn="ctr"/>
            <a:r>
              <a:rPr lang="en-US" sz="2400" dirty="0"/>
              <a:t>Ernest A. Greenleaf, Sr.</a:t>
            </a:r>
          </a:p>
          <a:p>
            <a:pPr algn="ctr"/>
            <a:r>
              <a:rPr lang="en-US" sz="2400" dirty="0">
                <a:hlinkClick r:id="rId3">
                  <a:extLst>
                    <a:ext uri="{A12FA001-AC4F-418D-AE19-62706E023703}">
                      <ahyp:hlinkClr xmlns:ahyp="http://schemas.microsoft.com/office/drawing/2018/hyperlinkcolor" val="tx"/>
                    </a:ext>
                  </a:extLst>
                </a:hlinkClick>
              </a:rPr>
              <a:t>egreenleaf@southwest.tn.edu</a:t>
            </a:r>
            <a:endParaRPr lang="en-US" sz="2400"/>
          </a:p>
        </p:txBody>
      </p:sp>
    </p:spTree>
    <p:extLst>
      <p:ext uri="{BB962C8B-B14F-4D97-AF65-F5344CB8AC3E}">
        <p14:creationId xmlns:p14="http://schemas.microsoft.com/office/powerpoint/2010/main" val="232145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0" y="391886"/>
            <a:ext cx="8610600" cy="783771"/>
          </a:xfrm>
        </p:spPr>
        <p:txBody>
          <a:bodyPr/>
          <a:lstStyle/>
          <a:p>
            <a:pPr algn="ctr"/>
            <a:r>
              <a:rPr lang="en-US" dirty="0"/>
              <a:t>Police SERVICES</a:t>
            </a:r>
          </a:p>
        </p:txBody>
      </p:sp>
      <p:sp>
        <p:nvSpPr>
          <p:cNvPr id="3" name="Content Placeholder 2"/>
          <p:cNvSpPr>
            <a:spLocks noGrp="1"/>
          </p:cNvSpPr>
          <p:nvPr>
            <p:ph idx="1"/>
          </p:nvPr>
        </p:nvSpPr>
        <p:spPr>
          <a:xfrm>
            <a:off x="684212" y="3429000"/>
            <a:ext cx="8534400" cy="872067"/>
          </a:xfrm>
        </p:spPr>
        <p:txBody>
          <a:bodyPr>
            <a:noAutofit/>
          </a:bodyPr>
          <a:lstStyle/>
          <a:p>
            <a:pPr>
              <a:buFont typeface="Courier New" panose="02070309020205020404" pitchFamily="49" charset="0"/>
              <a:buChar char="o"/>
            </a:pPr>
            <a:r>
              <a:rPr lang="en-US" dirty="0">
                <a:solidFill>
                  <a:schemeClr val="tx1"/>
                </a:solidFill>
              </a:rPr>
              <a:t>Southwest police officers are sworn by the State of TN with full arrest powers.</a:t>
            </a:r>
          </a:p>
          <a:p>
            <a:pPr>
              <a:buFont typeface="Courier New" panose="02070309020205020404" pitchFamily="49" charset="0"/>
              <a:buChar char="o"/>
            </a:pPr>
            <a:r>
              <a:rPr lang="en-US" dirty="0">
                <a:solidFill>
                  <a:schemeClr val="tx1"/>
                </a:solidFill>
              </a:rPr>
              <a:t>STCC Police enforce policies and laws, respond to criminal activity, and investigate crimes on campus. </a:t>
            </a:r>
          </a:p>
          <a:p>
            <a:pPr>
              <a:buFont typeface="Courier New" panose="02070309020205020404" pitchFamily="49" charset="0"/>
              <a:buChar char="o"/>
            </a:pPr>
            <a:r>
              <a:rPr lang="en-US" dirty="0">
                <a:solidFill>
                  <a:schemeClr val="tx1"/>
                </a:solidFill>
              </a:rPr>
              <a:t>STCC Police provide escorts</a:t>
            </a:r>
          </a:p>
          <a:p>
            <a:pPr>
              <a:buFont typeface="Courier New" panose="02070309020205020404" pitchFamily="49" charset="0"/>
              <a:buChar char="o"/>
            </a:pPr>
            <a:r>
              <a:rPr lang="en-US" dirty="0">
                <a:solidFill>
                  <a:schemeClr val="tx1"/>
                </a:solidFill>
              </a:rPr>
              <a:t>STCC Patrols on foot and by marked STCC police vehicles.</a:t>
            </a:r>
          </a:p>
          <a:p>
            <a:pPr>
              <a:buFont typeface="Courier New" panose="02070309020205020404" pitchFamily="49" charset="0"/>
              <a:buChar char="o"/>
            </a:pPr>
            <a:r>
              <a:rPr lang="en-US" dirty="0">
                <a:solidFill>
                  <a:schemeClr val="tx1"/>
                </a:solidFill>
              </a:rPr>
              <a:t>STCC Police Services also employ student workers known as Campus Safety Technicians to act as another set of eyes and ears. </a:t>
            </a:r>
          </a:p>
          <a:p>
            <a:endParaRPr lang="en-US" dirty="0">
              <a:solidFill>
                <a:schemeClr val="tx1"/>
              </a:solidFill>
            </a:endParaRPr>
          </a:p>
          <a:p>
            <a:pPr algn="ctr"/>
            <a:r>
              <a:rPr lang="en-US" dirty="0">
                <a:solidFill>
                  <a:schemeClr val="tx1"/>
                </a:solidFill>
              </a:rPr>
              <a:t>STCC POLICE OFFICERS ARE NOT SECURITY GUARDS</a:t>
            </a:r>
          </a:p>
        </p:txBody>
      </p:sp>
    </p:spTree>
    <p:extLst>
      <p:ext uri="{BB962C8B-B14F-4D97-AF65-F5344CB8AC3E}">
        <p14:creationId xmlns:p14="http://schemas.microsoft.com/office/powerpoint/2010/main" val="4003770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3015" y="712858"/>
            <a:ext cx="8610600" cy="1293028"/>
          </a:xfrm>
        </p:spPr>
        <p:txBody>
          <a:bodyPr>
            <a:normAutofit/>
          </a:bodyPr>
          <a:lstStyle/>
          <a:p>
            <a:pPr algn="ctr"/>
            <a:r>
              <a:rPr lang="en-US" dirty="0">
                <a:solidFill>
                  <a:schemeClr val="accent3">
                    <a:lumMod val="60000"/>
                    <a:lumOff val="40000"/>
                  </a:schemeClr>
                </a:solidFill>
              </a:rPr>
              <a:t>Location Contact Information </a:t>
            </a:r>
            <a:br>
              <a:rPr lang="en-US" dirty="0">
                <a:solidFill>
                  <a:schemeClr val="accent3">
                    <a:lumMod val="60000"/>
                    <a:lumOff val="40000"/>
                  </a:schemeClr>
                </a:solidFill>
              </a:rPr>
            </a:br>
            <a:endParaRPr lang="en-US" dirty="0">
              <a:solidFill>
                <a:schemeClr val="accent3">
                  <a:lumMod val="60000"/>
                  <a:lumOff val="40000"/>
                </a:schemeClr>
              </a:solidFill>
            </a:endParaRPr>
          </a:p>
        </p:txBody>
      </p:sp>
      <p:sp>
        <p:nvSpPr>
          <p:cNvPr id="5" name="Content Placeholder 4"/>
          <p:cNvSpPr>
            <a:spLocks noGrp="1"/>
          </p:cNvSpPr>
          <p:nvPr>
            <p:ph idx="1"/>
          </p:nvPr>
        </p:nvSpPr>
        <p:spPr>
          <a:xfrm>
            <a:off x="685800" y="2194560"/>
            <a:ext cx="10820400" cy="2570623"/>
          </a:xfrm>
        </p:spPr>
        <p:txBody>
          <a:bodyPr/>
          <a:lstStyle/>
          <a:p>
            <a:pPr>
              <a:buFont typeface="Courier New" panose="02070309020205020404" pitchFamily="49" charset="0"/>
              <a:buChar char="o"/>
            </a:pPr>
            <a:r>
              <a:rPr lang="en-US" dirty="0">
                <a:solidFill>
                  <a:schemeClr val="tx1"/>
                </a:solidFill>
              </a:rPr>
              <a:t>Gill			      901-333-5975			Room #105</a:t>
            </a:r>
          </a:p>
          <a:p>
            <a:pPr>
              <a:buFont typeface="Courier New" panose="02070309020205020404" pitchFamily="49" charset="0"/>
              <a:buChar char="o"/>
            </a:pPr>
            <a:r>
              <a:rPr lang="en-US" dirty="0">
                <a:solidFill>
                  <a:schemeClr val="tx1"/>
                </a:solidFill>
              </a:rPr>
              <a:t>Macon		      901-333-4242                 Nabors Building #101</a:t>
            </a:r>
          </a:p>
          <a:p>
            <a:pPr>
              <a:buFont typeface="Courier New" panose="02070309020205020404" pitchFamily="49" charset="0"/>
              <a:buChar char="o"/>
            </a:pPr>
            <a:r>
              <a:rPr lang="en-US" dirty="0">
                <a:solidFill>
                  <a:schemeClr val="tx1"/>
                </a:solidFill>
              </a:rPr>
              <a:t>Maxine Smith	901-333-6045			Room #112</a:t>
            </a:r>
          </a:p>
          <a:p>
            <a:pPr>
              <a:buFont typeface="Courier New" panose="02070309020205020404" pitchFamily="49" charset="0"/>
              <a:buChar char="o"/>
            </a:pPr>
            <a:r>
              <a:rPr lang="en-US" dirty="0">
                <a:solidFill>
                  <a:schemeClr val="tx1"/>
                </a:solidFill>
              </a:rPr>
              <a:t>Whitehaven	       901-333-6479			Room #100A</a:t>
            </a:r>
          </a:p>
          <a:p>
            <a:pPr>
              <a:buFont typeface="Courier New" panose="02070309020205020404" pitchFamily="49" charset="0"/>
              <a:buChar char="o"/>
            </a:pPr>
            <a:r>
              <a:rPr lang="en-US" dirty="0">
                <a:solidFill>
                  <a:schemeClr val="tx1"/>
                </a:solidFill>
              </a:rPr>
              <a:t>Union		       901-333-5555			Parrish Building #107</a:t>
            </a:r>
          </a:p>
        </p:txBody>
      </p:sp>
    </p:spTree>
    <p:extLst>
      <p:ext uri="{BB962C8B-B14F-4D97-AF65-F5344CB8AC3E}">
        <p14:creationId xmlns:p14="http://schemas.microsoft.com/office/powerpoint/2010/main" val="3553277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055" y="488800"/>
            <a:ext cx="8610600" cy="882800"/>
          </a:xfrm>
        </p:spPr>
        <p:txBody>
          <a:bodyPr>
            <a:normAutofit/>
          </a:bodyPr>
          <a:lstStyle/>
          <a:p>
            <a:pPr marL="0" marR="0" algn="ctr" fontAlgn="base">
              <a:spcBef>
                <a:spcPts val="0"/>
              </a:spcBef>
              <a:spcAft>
                <a:spcPts val="0"/>
              </a:spcAft>
            </a:pPr>
            <a:r>
              <a:rPr lang="en-US" b="1" dirty="0">
                <a:effectLst/>
                <a:latin typeface="Calibri" panose="020F0502020204030204" pitchFamily="34" charset="0"/>
                <a:ea typeface="Calibri" panose="020F0502020204030204" pitchFamily="34" charset="0"/>
              </a:rPr>
              <a:t>SOUTHWEST CAMPUS SAFETY MEASURES</a:t>
            </a:r>
            <a:r>
              <a:rPr lang="en-US" dirty="0">
                <a:effectLst/>
                <a:latin typeface="Calibri" panose="020F0502020204030204" pitchFamily="34" charset="0"/>
                <a:ea typeface="Calibri" panose="020F0502020204030204" pitchFamily="34" charset="0"/>
              </a:rPr>
              <a:t> </a:t>
            </a:r>
          </a:p>
        </p:txBody>
      </p:sp>
      <p:sp>
        <p:nvSpPr>
          <p:cNvPr id="3" name="Content Placeholder 2"/>
          <p:cNvSpPr>
            <a:spLocks noGrp="1"/>
          </p:cNvSpPr>
          <p:nvPr>
            <p:ph idx="1"/>
          </p:nvPr>
        </p:nvSpPr>
        <p:spPr>
          <a:xfrm>
            <a:off x="684212" y="2420471"/>
            <a:ext cx="8534400" cy="3508188"/>
          </a:xfrm>
        </p:spPr>
        <p:txBody>
          <a:bodyPr>
            <a:noAutofit/>
          </a:bodyPr>
          <a:lstStyle/>
          <a:p>
            <a:pPr marL="628650" marR="0" indent="-171450" fontAlgn="base">
              <a:spcBef>
                <a:spcPts val="500"/>
              </a:spcBef>
              <a:spcAft>
                <a:spcPts val="0"/>
              </a:spcAft>
              <a:buFont typeface="Courier New" panose="02070309020205020404" pitchFamily="49" charset="0"/>
              <a:buChar char="o"/>
            </a:pPr>
            <a:r>
              <a:rPr lang="en-US" dirty="0">
                <a:solidFill>
                  <a:schemeClr val="tx1"/>
                </a:solidFill>
                <a:effectLst/>
                <a:latin typeface="Times New Roman" panose="02020603050405020304" pitchFamily="18" charset="0"/>
                <a:ea typeface="Calibri" panose="020F0502020204030204" pitchFamily="34" charset="0"/>
              </a:rPr>
              <a:t>Campus Safety Technician Program</a:t>
            </a:r>
            <a:endParaRPr lang="en-US" u="sng" dirty="0">
              <a:solidFill>
                <a:schemeClr val="tx1"/>
              </a:solidFill>
              <a:effectLst/>
              <a:latin typeface="Calibri" panose="020F0502020204030204" pitchFamily="34" charset="0"/>
              <a:ea typeface="Calibri" panose="020F0502020204030204" pitchFamily="34" charset="0"/>
            </a:endParaRPr>
          </a:p>
          <a:p>
            <a:pPr marL="628650" marR="0" indent="-171450" fontAlgn="base">
              <a:spcBef>
                <a:spcPts val="500"/>
              </a:spcBef>
              <a:spcAft>
                <a:spcPts val="0"/>
              </a:spcAft>
              <a:buFont typeface="Courier New" panose="02070309020205020404" pitchFamily="49" charset="0"/>
              <a:buChar char="o"/>
            </a:pPr>
            <a:r>
              <a:rPr lang="en-US" dirty="0">
                <a:solidFill>
                  <a:schemeClr val="tx1"/>
                </a:solidFill>
                <a:effectLst/>
                <a:latin typeface="Calibri" panose="020F0502020204030204" pitchFamily="34" charset="0"/>
                <a:ea typeface="Calibri" panose="020F0502020204030204" pitchFamily="34" charset="0"/>
              </a:rPr>
              <a:t>New camera system that monitors all campuses  </a:t>
            </a:r>
          </a:p>
          <a:p>
            <a:pPr marL="628650" marR="0" indent="-171450" fontAlgn="base">
              <a:spcBef>
                <a:spcPts val="500"/>
              </a:spcBef>
              <a:spcAft>
                <a:spcPts val="0"/>
              </a:spcAft>
              <a:buFont typeface="Courier New" panose="02070309020205020404" pitchFamily="49" charset="0"/>
              <a:buChar char="o"/>
            </a:pPr>
            <a:r>
              <a:rPr lang="en-US" dirty="0">
                <a:solidFill>
                  <a:schemeClr val="tx1"/>
                </a:solidFill>
                <a:effectLst/>
                <a:latin typeface="Calibri" panose="020F0502020204030204" pitchFamily="34" charset="0"/>
                <a:ea typeface="Calibri" panose="020F0502020204030204" pitchFamily="34" charset="0"/>
              </a:rPr>
              <a:t>SERT team – a trained group on campus to assist police with emergencies </a:t>
            </a:r>
          </a:p>
          <a:p>
            <a:pPr marL="628650" marR="0" indent="-171450" fontAlgn="base">
              <a:spcBef>
                <a:spcPts val="500"/>
              </a:spcBef>
              <a:spcAft>
                <a:spcPts val="0"/>
              </a:spcAft>
              <a:buFont typeface="Courier New" panose="02070309020205020404" pitchFamily="49" charset="0"/>
              <a:buChar char="o"/>
            </a:pPr>
            <a:r>
              <a:rPr lang="en-US" dirty="0">
                <a:solidFill>
                  <a:schemeClr val="tx1"/>
                </a:solidFill>
                <a:effectLst/>
                <a:latin typeface="Calibri" panose="020F0502020204030204" pitchFamily="34" charset="0"/>
                <a:ea typeface="Calibri" panose="020F0502020204030204" pitchFamily="34" charset="0"/>
              </a:rPr>
              <a:t>BETA Team: A group that investigates and acts on disruptive behavior </a:t>
            </a:r>
          </a:p>
          <a:p>
            <a:pPr marL="628650" marR="0" indent="-171450" fontAlgn="base">
              <a:spcBef>
                <a:spcPts val="500"/>
              </a:spcBef>
              <a:spcAft>
                <a:spcPts val="0"/>
              </a:spcAft>
              <a:buFont typeface="Courier New" panose="02070309020205020404" pitchFamily="49" charset="0"/>
              <a:buChar char="o"/>
            </a:pPr>
            <a:r>
              <a:rPr lang="en-US" dirty="0">
                <a:solidFill>
                  <a:schemeClr val="tx1"/>
                </a:solidFill>
                <a:effectLst/>
                <a:latin typeface="Calibri" panose="020F0502020204030204" pitchFamily="34" charset="0"/>
                <a:ea typeface="Calibri" panose="020F0502020204030204" pitchFamily="34" charset="0"/>
              </a:rPr>
              <a:t>Rave:  An emergency messaging system</a:t>
            </a:r>
          </a:p>
          <a:p>
            <a:pPr marL="628650" marR="0" indent="-171450" fontAlgn="base">
              <a:spcBef>
                <a:spcPts val="500"/>
              </a:spcBef>
              <a:spcAft>
                <a:spcPts val="0"/>
              </a:spcAft>
              <a:buFont typeface="Courier New" panose="02070309020205020404" pitchFamily="49" charset="0"/>
              <a:buChar char="o"/>
            </a:pPr>
            <a:r>
              <a:rPr lang="en-US" dirty="0">
                <a:solidFill>
                  <a:schemeClr val="tx1"/>
                </a:solidFill>
                <a:effectLst/>
                <a:latin typeface="Calibri" panose="020F0502020204030204" pitchFamily="34" charset="0"/>
                <a:ea typeface="Calibri" panose="020F0502020204030204" pitchFamily="34" charset="0"/>
              </a:rPr>
              <a:t>Rave Guardian app:  Electronic escort/monitoring  </a:t>
            </a:r>
          </a:p>
          <a:p>
            <a:pPr marL="628650" marR="0" indent="-171450" fontAlgn="base">
              <a:spcBef>
                <a:spcPts val="500"/>
              </a:spcBef>
              <a:spcAft>
                <a:spcPts val="0"/>
              </a:spcAft>
              <a:buFont typeface="Courier New" panose="02070309020205020404" pitchFamily="49" charset="0"/>
              <a:buChar char="o"/>
            </a:pPr>
            <a:r>
              <a:rPr lang="en-US" dirty="0">
                <a:solidFill>
                  <a:schemeClr val="tx1"/>
                </a:solidFill>
                <a:effectLst/>
                <a:latin typeface="Calibri" panose="020F0502020204030204" pitchFamily="34" charset="0"/>
                <a:ea typeface="Calibri" panose="020F0502020204030204" pitchFamily="34" charset="0"/>
              </a:rPr>
              <a:t>Emergency phones</a:t>
            </a:r>
          </a:p>
          <a:p>
            <a:pPr marL="628650" marR="0" indent="-171450" fontAlgn="base">
              <a:spcBef>
                <a:spcPts val="500"/>
              </a:spcBef>
              <a:spcAft>
                <a:spcPts val="0"/>
              </a:spcAft>
              <a:buFont typeface="Courier New" panose="02070309020205020404" pitchFamily="49" charset="0"/>
              <a:buChar char="o"/>
            </a:pPr>
            <a:r>
              <a:rPr lang="en-US" dirty="0">
                <a:solidFill>
                  <a:schemeClr val="tx1"/>
                </a:solidFill>
                <a:latin typeface="Calibri" panose="020F0502020204030204" pitchFamily="34" charset="0"/>
                <a:ea typeface="Calibri" panose="020F0502020204030204" pitchFamily="34" charset="0"/>
              </a:rPr>
              <a:t>Police escorts upon request</a:t>
            </a:r>
            <a:endParaRPr lang="en-US" u="sng" dirty="0">
              <a:solidFill>
                <a:schemeClr val="tx1"/>
              </a:solidFill>
              <a:effectLst/>
              <a:latin typeface="Calibri" panose="020F0502020204030204" pitchFamily="34" charset="0"/>
              <a:ea typeface="Calibri" panose="020F0502020204030204" pitchFamily="34" charset="0"/>
            </a:endParaRPr>
          </a:p>
          <a:p>
            <a:pPr marL="628650" marR="0" indent="-171450" fontAlgn="base">
              <a:spcBef>
                <a:spcPts val="500"/>
              </a:spcBef>
              <a:spcAft>
                <a:spcPts val="0"/>
              </a:spcAft>
              <a:buFont typeface="Courier New" panose="02070309020205020404" pitchFamily="49" charset="0"/>
              <a:buChar char="o"/>
            </a:pPr>
            <a:r>
              <a:rPr lang="en-US" dirty="0">
                <a:solidFill>
                  <a:schemeClr val="tx1"/>
                </a:solidFill>
                <a:latin typeface="Calibri" panose="020F0502020204030204" pitchFamily="34" charset="0"/>
                <a:ea typeface="Calibri" panose="020F0502020204030204" pitchFamily="34" charset="0"/>
              </a:rPr>
              <a:t>Armed intruder, fire, and dangerous weather-related drills.</a:t>
            </a:r>
            <a:endParaRPr lang="en-US" dirty="0">
              <a:solidFill>
                <a:schemeClr val="tx1"/>
              </a:solidFill>
              <a:effectLst/>
              <a:latin typeface="Calibri" panose="020F0502020204030204" pitchFamily="34" charset="0"/>
              <a:ea typeface="Calibri" panose="020F0502020204030204" pitchFamily="34" charset="0"/>
            </a:endParaRPr>
          </a:p>
          <a:p>
            <a:pPr marL="628650" marR="0" indent="-171450" fontAlgn="base">
              <a:spcBef>
                <a:spcPts val="500"/>
              </a:spcBef>
              <a:spcAft>
                <a:spcPts val="0"/>
              </a:spcAft>
              <a:buFont typeface="Courier New" panose="02070309020205020404" pitchFamily="49" charset="0"/>
              <a:buChar char="o"/>
            </a:pPr>
            <a:r>
              <a:rPr lang="en-US" dirty="0">
                <a:solidFill>
                  <a:schemeClr val="tx1"/>
                </a:solidFill>
                <a:effectLst/>
                <a:latin typeface="Calibri" panose="020F0502020204030204" pitchFamily="34" charset="0"/>
                <a:ea typeface="Calibri" panose="020F0502020204030204" pitchFamily="34" charset="0"/>
              </a:rPr>
              <a:t>License plate readers on each campus </a:t>
            </a:r>
          </a:p>
          <a:p>
            <a:pPr marL="457200" marR="0" indent="0" fontAlgn="base">
              <a:spcBef>
                <a:spcPts val="500"/>
              </a:spcBef>
              <a:spcAft>
                <a:spcPts val="0"/>
              </a:spcAft>
              <a:buNone/>
            </a:pPr>
            <a:endParaRPr lang="en-US" sz="1200" dirty="0">
              <a:solidFill>
                <a:schemeClr val="tx1"/>
              </a:solidFill>
              <a:effectLst/>
              <a:latin typeface="Calibri" panose="020F0502020204030204" pitchFamily="34" charset="0"/>
              <a:ea typeface="Calibri" panose="020F0502020204030204" pitchFamily="34" charset="0"/>
            </a:endParaRPr>
          </a:p>
          <a:p>
            <a:pPr marL="0" indent="0">
              <a:buNone/>
            </a:pPr>
            <a:endParaRPr lang="en-US" sz="2400" dirty="0"/>
          </a:p>
        </p:txBody>
      </p:sp>
    </p:spTree>
    <p:extLst>
      <p:ext uri="{BB962C8B-B14F-4D97-AF65-F5344CB8AC3E}">
        <p14:creationId xmlns:p14="http://schemas.microsoft.com/office/powerpoint/2010/main" val="477934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055" y="501326"/>
            <a:ext cx="8610600" cy="1293028"/>
          </a:xfrm>
        </p:spPr>
        <p:txBody>
          <a:bodyPr>
            <a:noAutofit/>
          </a:bodyPr>
          <a:lstStyle/>
          <a:p>
            <a:pPr algn="ctr"/>
            <a:r>
              <a:rPr lang="en-US" b="1" dirty="0">
                <a:effectLst/>
                <a:latin typeface="Calibri" panose="020F0502020204030204" pitchFamily="34" charset="0"/>
                <a:ea typeface="Calibri" panose="020F0502020204030204" pitchFamily="34" charset="0"/>
              </a:rPr>
              <a:t>Tips While Walking</a:t>
            </a:r>
            <a:br>
              <a:rPr lang="en-US" sz="1800" dirty="0">
                <a:effectLst/>
                <a:latin typeface="Calibri" panose="020F0502020204030204" pitchFamily="34" charset="0"/>
                <a:ea typeface="Calibri" panose="020F0502020204030204" pitchFamily="34" charset="0"/>
              </a:rPr>
            </a:br>
            <a:br>
              <a:rPr lang="en-US" sz="3200" dirty="0">
                <a:solidFill>
                  <a:schemeClr val="accent3">
                    <a:lumMod val="60000"/>
                    <a:lumOff val="40000"/>
                  </a:schemeClr>
                </a:solidFill>
              </a:rPr>
            </a:br>
            <a:endParaRPr lang="en-US" sz="3200" dirty="0">
              <a:solidFill>
                <a:schemeClr val="accent3">
                  <a:lumMod val="60000"/>
                  <a:lumOff val="40000"/>
                </a:schemeClr>
              </a:solidFill>
            </a:endParaRPr>
          </a:p>
        </p:txBody>
      </p:sp>
      <p:sp>
        <p:nvSpPr>
          <p:cNvPr id="3" name="Content Placeholder 2"/>
          <p:cNvSpPr>
            <a:spLocks noGrp="1"/>
          </p:cNvSpPr>
          <p:nvPr>
            <p:ph idx="1"/>
          </p:nvPr>
        </p:nvSpPr>
        <p:spPr>
          <a:xfrm>
            <a:off x="685800" y="1377044"/>
            <a:ext cx="10820400" cy="4841642"/>
          </a:xfrm>
        </p:spPr>
        <p:txBody>
          <a:bodyPr>
            <a:normAutofit/>
          </a:bodyPr>
          <a:lstStyle/>
          <a:p>
            <a:pPr marR="0" lvl="0">
              <a:spcBef>
                <a:spcPts val="0"/>
              </a:spcBef>
              <a:spcAft>
                <a:spcPts val="0"/>
              </a:spcAft>
              <a:buSzPts val="1000"/>
              <a:buFont typeface="Courier New" panose="02070309020205020404" pitchFamily="49" charset="0"/>
              <a:buChar char="o"/>
              <a:tabLst>
                <a:tab pos="457200" algn="l"/>
              </a:tabLst>
            </a:pPr>
            <a:r>
              <a:rPr lang="en-US" dirty="0">
                <a:solidFill>
                  <a:schemeClr val="tx1"/>
                </a:solidFill>
                <a:effectLst/>
                <a:latin typeface="Calibri" panose="020F0502020204030204" pitchFamily="34" charset="0"/>
                <a:ea typeface="Times New Roman" panose="02020603050405020304" pitchFamily="18" charset="0"/>
              </a:rPr>
              <a:t>Avoid traveling alone at night.</a:t>
            </a:r>
            <a:endParaRPr lang="en-US" dirty="0">
              <a:solidFill>
                <a:schemeClr val="tx1"/>
              </a:solidFill>
              <a:effectLst/>
              <a:latin typeface="Calibri" panose="020F0502020204030204" pitchFamily="34" charset="0"/>
              <a:ea typeface="Calibri" panose="020F0502020204030204" pitchFamily="34" charset="0"/>
            </a:endParaRPr>
          </a:p>
          <a:p>
            <a:pPr marR="0" lvl="0">
              <a:spcBef>
                <a:spcPts val="0"/>
              </a:spcBef>
              <a:spcAft>
                <a:spcPts val="0"/>
              </a:spcAft>
              <a:buSzPts val="1000"/>
              <a:buFont typeface="Courier New" panose="02070309020205020404" pitchFamily="49" charset="0"/>
              <a:buChar char="o"/>
              <a:tabLst>
                <a:tab pos="457200" algn="l"/>
              </a:tabLst>
            </a:pPr>
            <a:r>
              <a:rPr lang="en-US" dirty="0">
                <a:solidFill>
                  <a:schemeClr val="tx1"/>
                </a:solidFill>
                <a:effectLst/>
                <a:latin typeface="Calibri" panose="020F0502020204030204" pitchFamily="34" charset="0"/>
                <a:ea typeface="Times New Roman" panose="02020603050405020304" pitchFamily="18" charset="0"/>
              </a:rPr>
              <a:t>Confine walking to well-lit, regularly traveled walks and pathways. Avoid shortcuts and keep away from shrubbery, bushes, alleyways, or any other areas where an assailant might be lurking.</a:t>
            </a:r>
            <a:endParaRPr lang="en-US" dirty="0">
              <a:solidFill>
                <a:schemeClr val="tx1"/>
              </a:solidFill>
              <a:effectLst/>
              <a:latin typeface="Calibri" panose="020F0502020204030204" pitchFamily="34" charset="0"/>
              <a:ea typeface="Calibri" panose="020F0502020204030204" pitchFamily="34" charset="0"/>
            </a:endParaRPr>
          </a:p>
          <a:p>
            <a:pPr marR="0" lvl="0">
              <a:spcBef>
                <a:spcPts val="0"/>
              </a:spcBef>
              <a:spcAft>
                <a:spcPts val="0"/>
              </a:spcAft>
              <a:buSzPts val="1000"/>
              <a:buFont typeface="Courier New" panose="02070309020205020404" pitchFamily="49" charset="0"/>
              <a:buChar char="o"/>
              <a:tabLst>
                <a:tab pos="457200" algn="l"/>
              </a:tabLst>
            </a:pPr>
            <a:r>
              <a:rPr lang="en-US" dirty="0">
                <a:solidFill>
                  <a:schemeClr val="tx1"/>
                </a:solidFill>
                <a:effectLst/>
                <a:latin typeface="Calibri" panose="020F0502020204030204" pitchFamily="34" charset="0"/>
                <a:ea typeface="Times New Roman" panose="02020603050405020304" pitchFamily="18" charset="0"/>
              </a:rPr>
              <a:t>Avoid isolated areas after dark.</a:t>
            </a:r>
            <a:endParaRPr lang="en-US" dirty="0">
              <a:solidFill>
                <a:schemeClr val="tx1"/>
              </a:solidFill>
              <a:effectLst/>
              <a:latin typeface="Calibri" panose="020F0502020204030204" pitchFamily="34" charset="0"/>
              <a:ea typeface="Calibri" panose="020F0502020204030204" pitchFamily="34" charset="0"/>
            </a:endParaRPr>
          </a:p>
          <a:p>
            <a:pPr marR="0" lvl="0">
              <a:spcBef>
                <a:spcPts val="0"/>
              </a:spcBef>
              <a:spcAft>
                <a:spcPts val="0"/>
              </a:spcAft>
              <a:buSzPts val="1000"/>
              <a:buFont typeface="Courier New" panose="02070309020205020404" pitchFamily="49" charset="0"/>
              <a:buChar char="o"/>
              <a:tabLst>
                <a:tab pos="457200" algn="l"/>
              </a:tabLst>
            </a:pPr>
            <a:r>
              <a:rPr lang="en-US" dirty="0">
                <a:solidFill>
                  <a:schemeClr val="tx1"/>
                </a:solidFill>
                <a:effectLst/>
                <a:latin typeface="Calibri" panose="020F0502020204030204" pitchFamily="34" charset="0"/>
                <a:ea typeface="Times New Roman" panose="02020603050405020304" pitchFamily="18" charset="0"/>
              </a:rPr>
              <a:t>Do not accept rides from casual acquaintances.</a:t>
            </a:r>
            <a:endParaRPr lang="en-US" dirty="0">
              <a:solidFill>
                <a:schemeClr val="tx1"/>
              </a:solidFill>
              <a:effectLst/>
              <a:latin typeface="Calibri" panose="020F0502020204030204" pitchFamily="34" charset="0"/>
              <a:ea typeface="Calibri" panose="020F0502020204030204" pitchFamily="34" charset="0"/>
            </a:endParaRPr>
          </a:p>
          <a:p>
            <a:pPr marR="0" lvl="0">
              <a:spcBef>
                <a:spcPts val="0"/>
              </a:spcBef>
              <a:spcAft>
                <a:spcPts val="0"/>
              </a:spcAft>
              <a:buSzPts val="1000"/>
              <a:buFont typeface="Courier New" panose="02070309020205020404" pitchFamily="49" charset="0"/>
              <a:buChar char="o"/>
              <a:tabLst>
                <a:tab pos="457200" algn="l"/>
              </a:tabLst>
            </a:pPr>
            <a:r>
              <a:rPr lang="en-US" dirty="0">
                <a:solidFill>
                  <a:schemeClr val="tx1"/>
                </a:solidFill>
                <a:effectLst/>
                <a:latin typeface="Calibri" panose="020F0502020204030204" pitchFamily="34" charset="0"/>
                <a:ea typeface="Times New Roman" panose="02020603050405020304" pitchFamily="18" charset="0"/>
              </a:rPr>
              <a:t>When walking to your vehicle, have your keys ready in hand.</a:t>
            </a:r>
            <a:endParaRPr lang="en-US" dirty="0">
              <a:solidFill>
                <a:schemeClr val="tx1"/>
              </a:solidFill>
              <a:effectLst/>
              <a:latin typeface="Calibri" panose="020F0502020204030204" pitchFamily="34" charset="0"/>
              <a:ea typeface="Calibri" panose="020F0502020204030204" pitchFamily="34" charset="0"/>
            </a:endParaRPr>
          </a:p>
          <a:p>
            <a:pPr marR="0" lvl="0">
              <a:spcBef>
                <a:spcPts val="0"/>
              </a:spcBef>
              <a:spcAft>
                <a:spcPts val="0"/>
              </a:spcAft>
              <a:buSzPts val="1000"/>
              <a:buFont typeface="Courier New" panose="02070309020205020404" pitchFamily="49" charset="0"/>
              <a:buChar char="o"/>
              <a:tabLst>
                <a:tab pos="457200" algn="l"/>
              </a:tabLst>
            </a:pPr>
            <a:r>
              <a:rPr lang="en-US" dirty="0">
                <a:solidFill>
                  <a:schemeClr val="tx1"/>
                </a:solidFill>
                <a:effectLst/>
                <a:latin typeface="Calibri" panose="020F0502020204030204" pitchFamily="34" charset="0"/>
                <a:ea typeface="Times New Roman" panose="02020603050405020304" pitchFamily="18" charset="0"/>
              </a:rPr>
              <a:t>When being dropped off by ride share or private vehicle, ask the driver to wait until you get inside.</a:t>
            </a:r>
            <a:endParaRPr lang="en-US" dirty="0">
              <a:solidFill>
                <a:schemeClr val="tx1"/>
              </a:solidFill>
              <a:effectLst/>
              <a:latin typeface="Calibri" panose="020F0502020204030204" pitchFamily="34" charset="0"/>
              <a:ea typeface="Calibri" panose="020F0502020204030204" pitchFamily="34" charset="0"/>
            </a:endParaRPr>
          </a:p>
          <a:p>
            <a:pPr marR="0" lvl="0">
              <a:spcBef>
                <a:spcPts val="0"/>
              </a:spcBef>
              <a:spcAft>
                <a:spcPts val="0"/>
              </a:spcAft>
              <a:buSzPts val="1000"/>
              <a:buFont typeface="Courier New" panose="02070309020205020404" pitchFamily="49" charset="0"/>
              <a:buChar char="o"/>
              <a:tabLst>
                <a:tab pos="457200" algn="l"/>
              </a:tabLst>
            </a:pPr>
            <a:r>
              <a:rPr lang="en-US" dirty="0">
                <a:solidFill>
                  <a:schemeClr val="tx1"/>
                </a:solidFill>
                <a:effectLst/>
                <a:latin typeface="Calibri" panose="020F0502020204030204" pitchFamily="34" charset="0"/>
                <a:ea typeface="Times New Roman" panose="02020603050405020304" pitchFamily="18" charset="0"/>
              </a:rPr>
              <a:t>If threatened by an approaching vehicle, run in the opposite direction. The vehicle will have to turn around in order to pursue you.</a:t>
            </a:r>
            <a:endParaRPr lang="en-US" dirty="0">
              <a:solidFill>
                <a:schemeClr val="tx1"/>
              </a:solidFill>
              <a:effectLst/>
              <a:latin typeface="Calibri" panose="020F0502020204030204" pitchFamily="34" charset="0"/>
              <a:ea typeface="Calibri" panose="020F0502020204030204" pitchFamily="34" charset="0"/>
            </a:endParaRPr>
          </a:p>
          <a:p>
            <a:pPr marR="0" lvl="0">
              <a:spcBef>
                <a:spcPts val="0"/>
              </a:spcBef>
              <a:spcAft>
                <a:spcPts val="0"/>
              </a:spcAft>
              <a:buSzPts val="1000"/>
              <a:buFont typeface="Courier New" panose="02070309020205020404" pitchFamily="49" charset="0"/>
              <a:buChar char="o"/>
              <a:tabLst>
                <a:tab pos="457200" algn="l"/>
              </a:tabLst>
            </a:pPr>
            <a:r>
              <a:rPr lang="en-US" dirty="0">
                <a:solidFill>
                  <a:schemeClr val="tx1"/>
                </a:solidFill>
                <a:effectLst/>
                <a:latin typeface="Calibri" panose="020F0502020204030204" pitchFamily="34" charset="0"/>
                <a:ea typeface="Times New Roman" panose="02020603050405020304" pitchFamily="18" charset="0"/>
              </a:rPr>
              <a:t>When getting out of a car, take a look around to make sure that you are not being followed.</a:t>
            </a:r>
            <a:endParaRPr lang="en-US" dirty="0">
              <a:solidFill>
                <a:schemeClr val="tx1"/>
              </a:solidFill>
              <a:effectLst/>
              <a:latin typeface="Calibri" panose="020F0502020204030204" pitchFamily="34" charset="0"/>
              <a:ea typeface="Calibri" panose="020F0502020204030204" pitchFamily="34" charset="0"/>
            </a:endParaRPr>
          </a:p>
          <a:p>
            <a:endParaRPr lang="en-US" sz="2000" dirty="0"/>
          </a:p>
        </p:txBody>
      </p:sp>
    </p:spTree>
    <p:extLst>
      <p:ext uri="{BB962C8B-B14F-4D97-AF65-F5344CB8AC3E}">
        <p14:creationId xmlns:p14="http://schemas.microsoft.com/office/powerpoint/2010/main" val="2196659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A8AAF-AC72-4EFC-BD2B-655F0AA1E37A}"/>
              </a:ext>
            </a:extLst>
          </p:cNvPr>
          <p:cNvSpPr>
            <a:spLocks noGrp="1"/>
          </p:cNvSpPr>
          <p:nvPr>
            <p:ph type="title"/>
          </p:nvPr>
        </p:nvSpPr>
        <p:spPr>
          <a:xfrm>
            <a:off x="1654628" y="114300"/>
            <a:ext cx="8610600" cy="1293028"/>
          </a:xfrm>
        </p:spPr>
        <p:txBody>
          <a:bodyPr/>
          <a:lstStyle/>
          <a:p>
            <a:pPr algn="ctr"/>
            <a:r>
              <a:rPr lang="en-US" dirty="0"/>
              <a:t>Tips while walking </a:t>
            </a:r>
            <a:r>
              <a:rPr lang="en-US" sz="1200" dirty="0"/>
              <a:t>continued</a:t>
            </a:r>
          </a:p>
        </p:txBody>
      </p:sp>
      <p:sp>
        <p:nvSpPr>
          <p:cNvPr id="3" name="Content Placeholder 2">
            <a:extLst>
              <a:ext uri="{FF2B5EF4-FFF2-40B4-BE49-F238E27FC236}">
                <a16:creationId xmlns:a16="http://schemas.microsoft.com/office/drawing/2014/main" id="{62496A62-7DF4-46A4-A80C-27AFE8B5640A}"/>
              </a:ext>
            </a:extLst>
          </p:cNvPr>
          <p:cNvSpPr>
            <a:spLocks noGrp="1"/>
          </p:cNvSpPr>
          <p:nvPr>
            <p:ph idx="1"/>
          </p:nvPr>
        </p:nvSpPr>
        <p:spPr>
          <a:xfrm>
            <a:off x="457200" y="1274716"/>
            <a:ext cx="10820400" cy="5381897"/>
          </a:xfrm>
        </p:spPr>
        <p:txBody>
          <a:bodyPr>
            <a:normAutofit/>
          </a:bodyPr>
          <a:lstStyle/>
          <a:p>
            <a:pPr marR="0" lvl="0">
              <a:spcBef>
                <a:spcPts val="0"/>
              </a:spcBef>
              <a:spcAft>
                <a:spcPts val="0"/>
              </a:spcAft>
              <a:buSzPts val="1000"/>
              <a:buFont typeface="Courier New" panose="02070309020205020404" pitchFamily="49" charset="0"/>
              <a:buChar char="o"/>
              <a:tabLst>
                <a:tab pos="457200" algn="l"/>
              </a:tabLst>
            </a:pPr>
            <a:r>
              <a:rPr lang="en-US" dirty="0">
                <a:solidFill>
                  <a:schemeClr val="tx1"/>
                </a:solidFill>
                <a:effectLst/>
                <a:latin typeface="Calibri" panose="020F0502020204030204" pitchFamily="34" charset="0"/>
                <a:ea typeface="Times New Roman" panose="02020603050405020304" pitchFamily="18" charset="0"/>
              </a:rPr>
              <a:t>If you think you are being followed, cross the street and, if necessary, keep crossing back and forth. If you are pursued, call for help and run to a campus building, business or residence, enlist the aid of a passerby, or flag down a passing motorist. Do anything that might attract attention or summon assistance. If you are walking alone and someone passes you, check to be sure that person has continued walking in the other direction.</a:t>
            </a:r>
            <a:endParaRPr lang="en-US" dirty="0">
              <a:solidFill>
                <a:schemeClr val="tx1"/>
              </a:solidFill>
              <a:effectLst/>
              <a:latin typeface="Calibri" panose="020F0502020204030204" pitchFamily="34" charset="0"/>
              <a:ea typeface="Calibri" panose="020F0502020204030204" pitchFamily="34" charset="0"/>
            </a:endParaRPr>
          </a:p>
          <a:p>
            <a:pPr marR="0" lvl="0">
              <a:spcBef>
                <a:spcPts val="0"/>
              </a:spcBef>
              <a:spcAft>
                <a:spcPts val="0"/>
              </a:spcAft>
              <a:buSzPts val="1000"/>
              <a:buFont typeface="Courier New" panose="02070309020205020404" pitchFamily="49" charset="0"/>
              <a:buChar char="o"/>
              <a:tabLst>
                <a:tab pos="457200" algn="l"/>
              </a:tabLst>
            </a:pPr>
            <a:r>
              <a:rPr lang="en-US" dirty="0">
                <a:solidFill>
                  <a:schemeClr val="tx1"/>
                </a:solidFill>
                <a:effectLst/>
                <a:latin typeface="Calibri" panose="020F0502020204030204" pitchFamily="34" charset="0"/>
                <a:ea typeface="Times New Roman" panose="02020603050405020304" pitchFamily="18" charset="0"/>
              </a:rPr>
              <a:t>Call the Police Services/Public Safety office for an escort if walking alone at night.</a:t>
            </a:r>
            <a:endParaRPr lang="en-US" dirty="0">
              <a:solidFill>
                <a:schemeClr val="tx1"/>
              </a:solidFill>
              <a:effectLst/>
              <a:latin typeface="Calibri" panose="020F0502020204030204" pitchFamily="34" charset="0"/>
              <a:ea typeface="Calibri" panose="020F0502020204030204" pitchFamily="34" charset="0"/>
            </a:endParaRPr>
          </a:p>
          <a:p>
            <a:pPr marR="0" lvl="0">
              <a:spcBef>
                <a:spcPts val="0"/>
              </a:spcBef>
              <a:spcAft>
                <a:spcPts val="0"/>
              </a:spcAft>
              <a:buSzPts val="1000"/>
              <a:buFont typeface="Courier New" panose="02070309020205020404" pitchFamily="49" charset="0"/>
              <a:buChar char="o"/>
              <a:tabLst>
                <a:tab pos="457200" algn="l"/>
              </a:tabLst>
            </a:pPr>
            <a:r>
              <a:rPr lang="en-US" dirty="0">
                <a:solidFill>
                  <a:schemeClr val="tx1"/>
                </a:solidFill>
                <a:effectLst/>
                <a:latin typeface="Calibri" panose="020F0502020204030204" pitchFamily="34" charset="0"/>
                <a:ea typeface="Times New Roman" panose="02020603050405020304" pitchFamily="18" charset="0"/>
              </a:rPr>
              <a:t>If you find yourself confronted by an assailant, you must remember that while screaming and struggling may, in some instances, frighten off the assailant, in other instances, you may further antagonize the assailant and bring forth a more violent reaction. Above all, you must keep your head and assess the situation before choosing your course of action. Whether or not the assailant is armed or has made threats against your life should be a determining factor in your decision. The key word in this type of situation is survival.</a:t>
            </a:r>
            <a:endParaRPr lang="en-US" dirty="0">
              <a:solidFill>
                <a:schemeClr val="tx1"/>
              </a:solidFill>
              <a:effectLst/>
              <a:latin typeface="Calibri" panose="020F0502020204030204" pitchFamily="34" charset="0"/>
              <a:ea typeface="Calibri" panose="020F0502020204030204" pitchFamily="34" charset="0"/>
            </a:endParaRPr>
          </a:p>
          <a:p>
            <a:pPr marR="0" lvl="0">
              <a:spcBef>
                <a:spcPts val="0"/>
              </a:spcBef>
              <a:spcAft>
                <a:spcPts val="0"/>
              </a:spcAft>
              <a:buSzPts val="1000"/>
              <a:buFont typeface="Courier New" panose="02070309020205020404" pitchFamily="49" charset="0"/>
              <a:buChar char="o"/>
              <a:tabLst>
                <a:tab pos="457200" algn="l"/>
              </a:tabLst>
            </a:pPr>
            <a:r>
              <a:rPr lang="en-US" dirty="0">
                <a:solidFill>
                  <a:schemeClr val="tx1"/>
                </a:solidFill>
                <a:effectLst/>
                <a:latin typeface="Calibri" panose="020F0502020204030204" pitchFamily="34" charset="0"/>
                <a:ea typeface="Times New Roman" panose="02020603050405020304" pitchFamily="18" charset="0"/>
              </a:rPr>
              <a:t>Use the Rave Guardian app</a:t>
            </a:r>
            <a:endParaRPr lang="en-US" dirty="0">
              <a:solidFill>
                <a:schemeClr val="tx1"/>
              </a:solidFill>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4234483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8552" y="1421645"/>
            <a:ext cx="8534400" cy="4232189"/>
          </a:xfrm>
        </p:spPr>
        <p:txBody>
          <a:bodyPr>
            <a:normAutofit/>
          </a:bodyPr>
          <a:lstStyle/>
          <a:p>
            <a:pPr marL="0" indent="0">
              <a:buNone/>
            </a:pPr>
            <a:endParaRPr lang="en-US" dirty="0"/>
          </a:p>
          <a:p>
            <a:pPr>
              <a:buFont typeface="Courier New" panose="02070309020205020404" pitchFamily="49" charset="0"/>
              <a:buChar char="o"/>
            </a:pPr>
            <a:r>
              <a:rPr lang="en-US" dirty="0">
                <a:solidFill>
                  <a:schemeClr val="tx1"/>
                </a:solidFill>
              </a:rPr>
              <a:t>STCC’s Objective is Educating Students </a:t>
            </a:r>
          </a:p>
          <a:p>
            <a:pPr>
              <a:buFont typeface="Courier New" panose="02070309020205020404" pitchFamily="49" charset="0"/>
              <a:buChar char="o"/>
            </a:pPr>
            <a:r>
              <a:rPr lang="en-US" dirty="0">
                <a:solidFill>
                  <a:schemeClr val="tx1"/>
                </a:solidFill>
              </a:rPr>
              <a:t>Info Security is in business to ensure student and other sensitive information is properly secured to the extent possible  </a:t>
            </a:r>
          </a:p>
          <a:p>
            <a:pPr>
              <a:buFont typeface="Courier New" panose="02070309020205020404" pitchFamily="49" charset="0"/>
              <a:buChar char="o"/>
            </a:pPr>
            <a:r>
              <a:rPr lang="en-US" dirty="0">
                <a:solidFill>
                  <a:schemeClr val="tx1"/>
                </a:solidFill>
              </a:rPr>
              <a:t>Primarily managed via calculated Risk Management.  </a:t>
            </a:r>
          </a:p>
          <a:p>
            <a:pPr marL="0" indent="0" algn="ctr">
              <a:buNone/>
            </a:pPr>
            <a:endParaRPr lang="en-US" sz="4000" dirty="0">
              <a:solidFill>
                <a:schemeClr val="tx1"/>
              </a:solidFill>
            </a:endParaRPr>
          </a:p>
          <a:p>
            <a:pPr marL="457200" lvl="1" indent="0">
              <a:buNone/>
            </a:pPr>
            <a:endParaRPr lang="en-US" dirty="0"/>
          </a:p>
        </p:txBody>
      </p:sp>
      <p:sp>
        <p:nvSpPr>
          <p:cNvPr id="3" name="Title 2"/>
          <p:cNvSpPr>
            <a:spLocks noGrp="1"/>
          </p:cNvSpPr>
          <p:nvPr>
            <p:ph type="title"/>
          </p:nvPr>
        </p:nvSpPr>
        <p:spPr>
          <a:xfrm>
            <a:off x="1277336" y="310748"/>
            <a:ext cx="8534400" cy="1507067"/>
          </a:xfrm>
        </p:spPr>
        <p:txBody>
          <a:bodyPr>
            <a:normAutofit/>
          </a:bodyPr>
          <a:lstStyle/>
          <a:p>
            <a:pPr algn="ctr"/>
            <a:r>
              <a:rPr lang="en-US" sz="3600" b="1" dirty="0"/>
              <a:t>Information Security Purpose </a:t>
            </a:r>
            <a:br>
              <a:rPr lang="en-US" sz="3600" dirty="0">
                <a:solidFill>
                  <a:schemeClr val="tx1"/>
                </a:solidFill>
              </a:rPr>
            </a:br>
            <a:endParaRPr lang="en-US" sz="3600" dirty="0"/>
          </a:p>
        </p:txBody>
      </p:sp>
      <p:pic>
        <p:nvPicPr>
          <p:cNvPr id="4" name="Picture 2" descr="Lock with key Royalty Free Vector Image - VectorStock">
            <a:extLst>
              <a:ext uri="{FF2B5EF4-FFF2-40B4-BE49-F238E27FC236}">
                <a16:creationId xmlns:a16="http://schemas.microsoft.com/office/drawing/2014/main" id="{2BC3D8CC-55EC-2146-4496-81840F0AB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952" y="1817815"/>
            <a:ext cx="1696528" cy="296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52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E2CD-5FCE-415A-9F5B-94660BBBBECD}"/>
              </a:ext>
            </a:extLst>
          </p:cNvPr>
          <p:cNvSpPr>
            <a:spLocks noGrp="1"/>
          </p:cNvSpPr>
          <p:nvPr>
            <p:ph type="title"/>
          </p:nvPr>
        </p:nvSpPr>
        <p:spPr>
          <a:xfrm>
            <a:off x="1055687" y="143932"/>
            <a:ext cx="8534400" cy="1256423"/>
          </a:xfrm>
        </p:spPr>
        <p:txBody>
          <a:bodyPr>
            <a:normAutofit/>
          </a:bodyPr>
          <a:lstStyle/>
          <a:p>
            <a:pPr algn="ctr"/>
            <a:r>
              <a:rPr lang="en-US" b="1" dirty="0"/>
              <a:t>Recent Spam Email Techniques </a:t>
            </a:r>
          </a:p>
        </p:txBody>
      </p:sp>
      <p:sp>
        <p:nvSpPr>
          <p:cNvPr id="3" name="Content Placeholder 2">
            <a:extLst>
              <a:ext uri="{FF2B5EF4-FFF2-40B4-BE49-F238E27FC236}">
                <a16:creationId xmlns:a16="http://schemas.microsoft.com/office/drawing/2014/main" id="{E8581843-957D-4749-ADD5-1D8FFBADFBA9}"/>
              </a:ext>
            </a:extLst>
          </p:cNvPr>
          <p:cNvSpPr>
            <a:spLocks noGrp="1"/>
          </p:cNvSpPr>
          <p:nvPr>
            <p:ph idx="1"/>
          </p:nvPr>
        </p:nvSpPr>
        <p:spPr>
          <a:xfrm>
            <a:off x="684212" y="2386011"/>
            <a:ext cx="7016751" cy="3071633"/>
          </a:xfrm>
        </p:spPr>
        <p:txBody>
          <a:bodyPr>
            <a:normAutofit fontScale="85000" lnSpcReduction="20000"/>
          </a:bodyPr>
          <a:lstStyle/>
          <a:p>
            <a:endParaRPr lang="en-US" dirty="0"/>
          </a:p>
          <a:p>
            <a:pPr>
              <a:buFont typeface="Courier New" panose="02070309020205020404" pitchFamily="49" charset="0"/>
              <a:buChar char="o"/>
            </a:pPr>
            <a:r>
              <a:rPr lang="en-US" dirty="0">
                <a:solidFill>
                  <a:schemeClr val="tx1"/>
                </a:solidFill>
              </a:rPr>
              <a:t>New method using cell phone calls </a:t>
            </a:r>
          </a:p>
          <a:p>
            <a:pPr>
              <a:buFont typeface="Courier New" panose="02070309020205020404" pitchFamily="49" charset="0"/>
              <a:buChar char="o"/>
            </a:pPr>
            <a:endParaRPr lang="en-US" dirty="0">
              <a:solidFill>
                <a:schemeClr val="tx1"/>
              </a:solidFill>
            </a:endParaRPr>
          </a:p>
          <a:p>
            <a:pPr>
              <a:buFont typeface="Courier New" panose="02070309020205020404" pitchFamily="49" charset="0"/>
              <a:buChar char="o"/>
            </a:pPr>
            <a:r>
              <a:rPr lang="en-US" dirty="0">
                <a:solidFill>
                  <a:schemeClr val="tx1"/>
                </a:solidFill>
              </a:rPr>
              <a:t>Recent spam tests from latest campaign </a:t>
            </a:r>
          </a:p>
          <a:p>
            <a:pPr>
              <a:buFont typeface="Courier New" panose="02070309020205020404" pitchFamily="49" charset="0"/>
              <a:buChar char="o"/>
            </a:pPr>
            <a:endParaRPr lang="en-US" dirty="0">
              <a:solidFill>
                <a:schemeClr val="tx1"/>
              </a:solidFill>
            </a:endParaRPr>
          </a:p>
          <a:p>
            <a:pPr>
              <a:buFont typeface="Courier New" panose="02070309020205020404" pitchFamily="49" charset="0"/>
              <a:buChar char="o"/>
            </a:pPr>
            <a:r>
              <a:rPr lang="en-US" dirty="0">
                <a:solidFill>
                  <a:schemeClr val="tx1"/>
                </a:solidFill>
              </a:rPr>
              <a:t>Tips to follow: </a:t>
            </a:r>
          </a:p>
          <a:p>
            <a:pPr marL="1371600" lvl="2" indent="-457200">
              <a:buFont typeface="+mj-lt"/>
              <a:buAutoNum type="arabicPeriod"/>
            </a:pPr>
            <a:r>
              <a:rPr lang="en-US" dirty="0">
                <a:solidFill>
                  <a:schemeClr val="tx1"/>
                </a:solidFill>
              </a:rPr>
              <a:t>Taking a minute to look for reasonability </a:t>
            </a:r>
          </a:p>
          <a:p>
            <a:pPr marL="1371600" lvl="2" indent="-457200">
              <a:buFont typeface="+mj-lt"/>
              <a:buAutoNum type="arabicPeriod"/>
            </a:pPr>
            <a:r>
              <a:rPr lang="en-US" dirty="0">
                <a:solidFill>
                  <a:schemeClr val="tx1"/>
                </a:solidFill>
              </a:rPr>
              <a:t>Keys --- a.  Document name.  b.  Email address  </a:t>
            </a:r>
          </a:p>
          <a:p>
            <a:pPr marL="914400" lvl="2" indent="0">
              <a:buNone/>
            </a:pPr>
            <a:r>
              <a:rPr lang="en-US" dirty="0">
                <a:solidFill>
                  <a:schemeClr val="tx1"/>
                </a:solidFill>
              </a:rPr>
              <a:t>              c.  Hover test for real document name.  </a:t>
            </a:r>
          </a:p>
          <a:p>
            <a:pPr marL="1371600" lvl="2" indent="-457200">
              <a:buFont typeface="+mj-lt"/>
              <a:buAutoNum type="arabicPeriod"/>
            </a:pPr>
            <a:endParaRPr lang="en-US" dirty="0"/>
          </a:p>
          <a:p>
            <a:endParaRPr lang="en-US" dirty="0"/>
          </a:p>
        </p:txBody>
      </p:sp>
      <p:pic>
        <p:nvPicPr>
          <p:cNvPr id="2050" name="Picture 2" descr="Beware of Spam Emails!! - JMartin Auctions">
            <a:extLst>
              <a:ext uri="{FF2B5EF4-FFF2-40B4-BE49-F238E27FC236}">
                <a16:creationId xmlns:a16="http://schemas.microsoft.com/office/drawing/2014/main" id="{60213F7C-3EFF-46A0-B777-DEFBA92B1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9305" y="2386013"/>
            <a:ext cx="3812875" cy="3071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029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47BDC-8FDD-49D6-931C-D6CDDC36B61D}"/>
              </a:ext>
            </a:extLst>
          </p:cNvPr>
          <p:cNvSpPr>
            <a:spLocks noGrp="1"/>
          </p:cNvSpPr>
          <p:nvPr>
            <p:ph type="title"/>
          </p:nvPr>
        </p:nvSpPr>
        <p:spPr>
          <a:xfrm>
            <a:off x="684212" y="371476"/>
            <a:ext cx="8534400" cy="1342230"/>
          </a:xfrm>
        </p:spPr>
        <p:txBody>
          <a:bodyPr/>
          <a:lstStyle/>
          <a:p>
            <a:pPr algn="ctr"/>
            <a:r>
              <a:rPr lang="en-US" b="1" dirty="0"/>
              <a:t>AI &amp; Cyber Security </a:t>
            </a:r>
          </a:p>
        </p:txBody>
      </p:sp>
      <p:pic>
        <p:nvPicPr>
          <p:cNvPr id="3074" name="Picture 2" descr="Stickman Question Mark Thinking | Great ...">
            <a:extLst>
              <a:ext uri="{FF2B5EF4-FFF2-40B4-BE49-F238E27FC236}">
                <a16:creationId xmlns:a16="http://schemas.microsoft.com/office/drawing/2014/main" id="{57F12954-B463-4CB0-902D-BEA3544772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23185" y="2858294"/>
            <a:ext cx="3427562"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rtificial Intelligence (AI): What It ...">
            <a:extLst>
              <a:ext uri="{FF2B5EF4-FFF2-40B4-BE49-F238E27FC236}">
                <a16:creationId xmlns:a16="http://schemas.microsoft.com/office/drawing/2014/main" id="{8ABBF36B-6056-416D-9307-5FB17FB33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396" y="2552700"/>
            <a:ext cx="4859547" cy="276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989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6391277" y="2696907"/>
            <a:ext cx="5488281" cy="3101975"/>
          </a:xfrm>
        </p:spPr>
      </p:pic>
      <p:pic>
        <p:nvPicPr>
          <p:cNvPr id="11" name="Content Placeholder 10"/>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163153" y="2696906"/>
            <a:ext cx="5637572" cy="3101975"/>
          </a:xfrm>
        </p:spPr>
      </p:pic>
      <p:sp>
        <p:nvSpPr>
          <p:cNvPr id="13" name="Title 1"/>
          <p:cNvSpPr txBox="1">
            <a:spLocks/>
          </p:cNvSpPr>
          <p:nvPr/>
        </p:nvSpPr>
        <p:spPr bwMode="black">
          <a:xfrm>
            <a:off x="2231136" y="526135"/>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3200" dirty="0"/>
              <a:t>Union Library</a:t>
            </a:r>
          </a:p>
        </p:txBody>
      </p:sp>
    </p:spTree>
    <p:extLst>
      <p:ext uri="{BB962C8B-B14F-4D97-AF65-F5344CB8AC3E}">
        <p14:creationId xmlns:p14="http://schemas.microsoft.com/office/powerpoint/2010/main" val="3526223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endParaRPr lang="en-US" dirty="0"/>
          </a:p>
          <a:p>
            <a:pPr marL="457200" lvl="1" indent="0">
              <a:buNone/>
            </a:pPr>
            <a:endParaRPr lang="en-US" dirty="0"/>
          </a:p>
        </p:txBody>
      </p:sp>
      <p:sp>
        <p:nvSpPr>
          <p:cNvPr id="3" name="Title 2"/>
          <p:cNvSpPr>
            <a:spLocks noGrp="1"/>
          </p:cNvSpPr>
          <p:nvPr>
            <p:ph type="title"/>
          </p:nvPr>
        </p:nvSpPr>
        <p:spPr>
          <a:xfrm>
            <a:off x="684212" y="167640"/>
            <a:ext cx="9602788" cy="1489381"/>
          </a:xfrm>
        </p:spPr>
        <p:txBody>
          <a:bodyPr>
            <a:normAutofit/>
          </a:bodyPr>
          <a:lstStyle/>
          <a:p>
            <a:pPr algn="ctr"/>
            <a:r>
              <a:rPr lang="en-US" sz="3600" dirty="0"/>
              <a:t>ADMINISTRATIVE SERVICES</a:t>
            </a:r>
          </a:p>
        </p:txBody>
      </p:sp>
      <p:sp>
        <p:nvSpPr>
          <p:cNvPr id="9" name="Oval 8">
            <a:extLst>
              <a:ext uri="{FF2B5EF4-FFF2-40B4-BE49-F238E27FC236}">
                <a16:creationId xmlns:a16="http://schemas.microsoft.com/office/drawing/2014/main" id="{737B220B-81DE-4997-B27D-4131831DB81A}"/>
              </a:ext>
            </a:extLst>
          </p:cNvPr>
          <p:cNvSpPr/>
          <p:nvPr/>
        </p:nvSpPr>
        <p:spPr>
          <a:xfrm>
            <a:off x="1711354" y="2617365"/>
            <a:ext cx="1610966" cy="1392573"/>
          </a:xfrm>
          <a:prstGeom prst="ellipse">
            <a:avLst/>
          </a:prstGeom>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Police Services</a:t>
            </a:r>
          </a:p>
        </p:txBody>
      </p:sp>
      <p:sp>
        <p:nvSpPr>
          <p:cNvPr id="10" name="Oval 9">
            <a:extLst>
              <a:ext uri="{FF2B5EF4-FFF2-40B4-BE49-F238E27FC236}">
                <a16:creationId xmlns:a16="http://schemas.microsoft.com/office/drawing/2014/main" id="{13F8D6F9-2524-4EE3-AB32-FBFA2FAF2AD0}"/>
              </a:ext>
            </a:extLst>
          </p:cNvPr>
          <p:cNvSpPr/>
          <p:nvPr/>
        </p:nvSpPr>
        <p:spPr>
          <a:xfrm>
            <a:off x="3768056" y="2445423"/>
            <a:ext cx="1671315" cy="1527510"/>
          </a:xfrm>
          <a:prstGeom prst="ellipse">
            <a:avLst/>
          </a:prstGeom>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Physical Plant</a:t>
            </a:r>
          </a:p>
        </p:txBody>
      </p:sp>
      <p:sp>
        <p:nvSpPr>
          <p:cNvPr id="11" name="Oval 10">
            <a:extLst>
              <a:ext uri="{FF2B5EF4-FFF2-40B4-BE49-F238E27FC236}">
                <a16:creationId xmlns:a16="http://schemas.microsoft.com/office/drawing/2014/main" id="{2D411341-BD98-4A64-9229-DF042698378D}"/>
              </a:ext>
            </a:extLst>
          </p:cNvPr>
          <p:cNvSpPr/>
          <p:nvPr/>
        </p:nvSpPr>
        <p:spPr>
          <a:xfrm>
            <a:off x="6096000" y="2528262"/>
            <a:ext cx="1451296" cy="1392573"/>
          </a:xfrm>
          <a:prstGeom prst="ellipse">
            <a:avLst/>
          </a:prstGeom>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ITS</a:t>
            </a:r>
          </a:p>
        </p:txBody>
      </p:sp>
      <p:sp>
        <p:nvSpPr>
          <p:cNvPr id="12" name="Oval 11">
            <a:extLst>
              <a:ext uri="{FF2B5EF4-FFF2-40B4-BE49-F238E27FC236}">
                <a16:creationId xmlns:a16="http://schemas.microsoft.com/office/drawing/2014/main" id="{0C7BB4F6-9235-4DF8-BD58-0791E08EAC17}"/>
              </a:ext>
            </a:extLst>
          </p:cNvPr>
          <p:cNvSpPr/>
          <p:nvPr/>
        </p:nvSpPr>
        <p:spPr>
          <a:xfrm>
            <a:off x="8423944" y="2617365"/>
            <a:ext cx="1588735" cy="1392573"/>
          </a:xfrm>
          <a:prstGeom prst="ellipse">
            <a:avLst/>
          </a:prstGeom>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 Security</a:t>
            </a:r>
          </a:p>
        </p:txBody>
      </p:sp>
      <p:sp>
        <p:nvSpPr>
          <p:cNvPr id="4" name="TextBox 3">
            <a:extLst>
              <a:ext uri="{FF2B5EF4-FFF2-40B4-BE49-F238E27FC236}">
                <a16:creationId xmlns:a16="http://schemas.microsoft.com/office/drawing/2014/main" id="{351CB5DA-6ABD-453A-83A1-91874373B0FD}"/>
              </a:ext>
            </a:extLst>
          </p:cNvPr>
          <p:cNvSpPr txBox="1"/>
          <p:nvPr/>
        </p:nvSpPr>
        <p:spPr>
          <a:xfrm>
            <a:off x="1833770" y="4248978"/>
            <a:ext cx="1420268" cy="923330"/>
          </a:xfrm>
          <a:prstGeom prst="rect">
            <a:avLst/>
          </a:prstGeom>
          <a:noFill/>
        </p:spPr>
        <p:txBody>
          <a:bodyPr wrap="square" rtlCol="0">
            <a:spAutoFit/>
          </a:bodyPr>
          <a:lstStyle/>
          <a:p>
            <a:pPr algn="ctr"/>
            <a:r>
              <a:rPr lang="en-US" dirty="0"/>
              <a:t>Executive Directive Greenleaf</a:t>
            </a:r>
          </a:p>
        </p:txBody>
      </p:sp>
      <p:sp>
        <p:nvSpPr>
          <p:cNvPr id="13" name="TextBox 12">
            <a:extLst>
              <a:ext uri="{FF2B5EF4-FFF2-40B4-BE49-F238E27FC236}">
                <a16:creationId xmlns:a16="http://schemas.microsoft.com/office/drawing/2014/main" id="{8EC5F658-2598-4CFE-AD3C-357233B3C016}"/>
              </a:ext>
            </a:extLst>
          </p:cNvPr>
          <p:cNvSpPr txBox="1"/>
          <p:nvPr/>
        </p:nvSpPr>
        <p:spPr>
          <a:xfrm>
            <a:off x="4048105" y="4144875"/>
            <a:ext cx="1391266" cy="923330"/>
          </a:xfrm>
          <a:prstGeom prst="rect">
            <a:avLst/>
          </a:prstGeom>
          <a:noFill/>
        </p:spPr>
        <p:txBody>
          <a:bodyPr wrap="square" rtlCol="0">
            <a:spAutoFit/>
          </a:bodyPr>
          <a:lstStyle/>
          <a:p>
            <a:pPr algn="ctr"/>
            <a:r>
              <a:rPr lang="en-US" dirty="0"/>
              <a:t>Executive Directive Vacant</a:t>
            </a:r>
          </a:p>
        </p:txBody>
      </p:sp>
      <p:sp>
        <p:nvSpPr>
          <p:cNvPr id="14" name="TextBox 13">
            <a:extLst>
              <a:ext uri="{FF2B5EF4-FFF2-40B4-BE49-F238E27FC236}">
                <a16:creationId xmlns:a16="http://schemas.microsoft.com/office/drawing/2014/main" id="{64776586-BA0E-4842-AA90-42B15E9E1291}"/>
              </a:ext>
            </a:extLst>
          </p:cNvPr>
          <p:cNvSpPr txBox="1"/>
          <p:nvPr/>
        </p:nvSpPr>
        <p:spPr>
          <a:xfrm>
            <a:off x="6269194" y="4055772"/>
            <a:ext cx="1212573" cy="923330"/>
          </a:xfrm>
          <a:prstGeom prst="rect">
            <a:avLst/>
          </a:prstGeom>
          <a:noFill/>
        </p:spPr>
        <p:txBody>
          <a:bodyPr wrap="square" rtlCol="0">
            <a:spAutoFit/>
          </a:bodyPr>
          <a:lstStyle/>
          <a:p>
            <a:pPr algn="ctr"/>
            <a:r>
              <a:rPr lang="en-US" dirty="0"/>
              <a:t>Deputy CIO</a:t>
            </a:r>
          </a:p>
          <a:p>
            <a:pPr algn="ctr"/>
            <a:r>
              <a:rPr lang="en-US" dirty="0"/>
              <a:t>Vacant</a:t>
            </a:r>
          </a:p>
        </p:txBody>
      </p:sp>
      <p:sp>
        <p:nvSpPr>
          <p:cNvPr id="15" name="TextBox 14">
            <a:extLst>
              <a:ext uri="{FF2B5EF4-FFF2-40B4-BE49-F238E27FC236}">
                <a16:creationId xmlns:a16="http://schemas.microsoft.com/office/drawing/2014/main" id="{65131AF3-B732-4D61-AFD8-5B13D5DEDECD}"/>
              </a:ext>
            </a:extLst>
          </p:cNvPr>
          <p:cNvSpPr txBox="1"/>
          <p:nvPr/>
        </p:nvSpPr>
        <p:spPr>
          <a:xfrm>
            <a:off x="8719756" y="4194271"/>
            <a:ext cx="1093304" cy="646331"/>
          </a:xfrm>
          <a:prstGeom prst="rect">
            <a:avLst/>
          </a:prstGeom>
          <a:noFill/>
        </p:spPr>
        <p:txBody>
          <a:bodyPr wrap="square" rtlCol="0">
            <a:spAutoFit/>
          </a:bodyPr>
          <a:lstStyle/>
          <a:p>
            <a:pPr algn="ctr"/>
            <a:r>
              <a:rPr lang="en-US" dirty="0"/>
              <a:t>Director Sorrell</a:t>
            </a:r>
          </a:p>
        </p:txBody>
      </p:sp>
    </p:spTree>
    <p:extLst>
      <p:ext uri="{BB962C8B-B14F-4D97-AF65-F5344CB8AC3E}">
        <p14:creationId xmlns:p14="http://schemas.microsoft.com/office/powerpoint/2010/main" val="782497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6391277" y="2696907"/>
            <a:ext cx="5488281" cy="3101975"/>
          </a:xfrm>
        </p:spPr>
      </p:pic>
      <p:pic>
        <p:nvPicPr>
          <p:cNvPr id="11" name="Content Placeholder 10"/>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163153" y="2696906"/>
            <a:ext cx="5637572" cy="3101975"/>
          </a:xfrm>
        </p:spPr>
      </p:pic>
      <p:sp>
        <p:nvSpPr>
          <p:cNvPr id="13" name="Title 1"/>
          <p:cNvSpPr txBox="1">
            <a:spLocks/>
          </p:cNvSpPr>
          <p:nvPr/>
        </p:nvSpPr>
        <p:spPr bwMode="black">
          <a:xfrm>
            <a:off x="2231136" y="526135"/>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3200" dirty="0"/>
              <a:t>Union Library</a:t>
            </a:r>
          </a:p>
        </p:txBody>
      </p:sp>
    </p:spTree>
    <p:extLst>
      <p:ext uri="{BB962C8B-B14F-4D97-AF65-F5344CB8AC3E}">
        <p14:creationId xmlns:p14="http://schemas.microsoft.com/office/powerpoint/2010/main" val="2655948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6391277" y="2696907"/>
            <a:ext cx="5488281" cy="3101975"/>
          </a:xfrm>
        </p:spPr>
      </p:pic>
      <p:pic>
        <p:nvPicPr>
          <p:cNvPr id="11" name="Content Placeholder 10"/>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163153" y="2696906"/>
            <a:ext cx="5637572" cy="3101975"/>
          </a:xfrm>
        </p:spPr>
      </p:pic>
      <p:sp>
        <p:nvSpPr>
          <p:cNvPr id="13" name="Title 1"/>
          <p:cNvSpPr txBox="1">
            <a:spLocks/>
          </p:cNvSpPr>
          <p:nvPr/>
        </p:nvSpPr>
        <p:spPr bwMode="black">
          <a:xfrm>
            <a:off x="2231136" y="526135"/>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3200" dirty="0"/>
              <a:t>Union Library</a:t>
            </a:r>
          </a:p>
        </p:txBody>
      </p:sp>
    </p:spTree>
    <p:extLst>
      <p:ext uri="{BB962C8B-B14F-4D97-AF65-F5344CB8AC3E}">
        <p14:creationId xmlns:p14="http://schemas.microsoft.com/office/powerpoint/2010/main" val="1912643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6391277" y="2696907"/>
            <a:ext cx="5488281" cy="3101975"/>
          </a:xfrm>
        </p:spPr>
      </p:pic>
      <p:pic>
        <p:nvPicPr>
          <p:cNvPr id="11" name="Content Placeholder 10"/>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163153" y="2696906"/>
            <a:ext cx="5637572" cy="3101975"/>
          </a:xfrm>
        </p:spPr>
      </p:pic>
      <p:sp>
        <p:nvSpPr>
          <p:cNvPr id="13" name="Title 1"/>
          <p:cNvSpPr txBox="1">
            <a:spLocks/>
          </p:cNvSpPr>
          <p:nvPr/>
        </p:nvSpPr>
        <p:spPr bwMode="black">
          <a:xfrm>
            <a:off x="2231136" y="526135"/>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3200" dirty="0"/>
              <a:t>Union Library</a:t>
            </a:r>
          </a:p>
        </p:txBody>
      </p:sp>
    </p:spTree>
    <p:extLst>
      <p:ext uri="{BB962C8B-B14F-4D97-AF65-F5344CB8AC3E}">
        <p14:creationId xmlns:p14="http://schemas.microsoft.com/office/powerpoint/2010/main" val="2107047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6391277" y="2696907"/>
            <a:ext cx="5488281" cy="3101975"/>
          </a:xfrm>
        </p:spPr>
      </p:pic>
      <p:pic>
        <p:nvPicPr>
          <p:cNvPr id="11" name="Content Placeholder 10"/>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163153" y="2696906"/>
            <a:ext cx="5637572" cy="3101975"/>
          </a:xfrm>
        </p:spPr>
      </p:pic>
      <p:sp>
        <p:nvSpPr>
          <p:cNvPr id="13" name="Title 1"/>
          <p:cNvSpPr txBox="1">
            <a:spLocks/>
          </p:cNvSpPr>
          <p:nvPr/>
        </p:nvSpPr>
        <p:spPr bwMode="black">
          <a:xfrm>
            <a:off x="2231136" y="526135"/>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3200" dirty="0"/>
              <a:t>Union ABC Corridor</a:t>
            </a:r>
          </a:p>
        </p:txBody>
      </p:sp>
    </p:spTree>
    <p:extLst>
      <p:ext uri="{BB962C8B-B14F-4D97-AF65-F5344CB8AC3E}">
        <p14:creationId xmlns:p14="http://schemas.microsoft.com/office/powerpoint/2010/main" val="605143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4785" y="1840928"/>
            <a:ext cx="8534400" cy="3658516"/>
          </a:xfrm>
        </p:spPr>
        <p:txBody>
          <a:bodyPr/>
          <a:lstStyle/>
          <a:p>
            <a:pPr>
              <a:buFont typeface="Courier New" panose="02070309020205020404" pitchFamily="49" charset="0"/>
              <a:buChar char="o"/>
            </a:pPr>
            <a:r>
              <a:rPr lang="en-US" dirty="0">
                <a:solidFill>
                  <a:schemeClr val="tx1"/>
                </a:solidFill>
              </a:rPr>
              <a:t>DUO</a:t>
            </a:r>
          </a:p>
          <a:p>
            <a:pPr>
              <a:buFont typeface="Courier New" panose="02070309020205020404" pitchFamily="49" charset="0"/>
              <a:buChar char="o"/>
            </a:pPr>
            <a:r>
              <a:rPr lang="en-US" dirty="0">
                <a:solidFill>
                  <a:schemeClr val="tx1"/>
                </a:solidFill>
              </a:rPr>
              <a:t>Rave Alerts</a:t>
            </a:r>
          </a:p>
          <a:p>
            <a:pPr>
              <a:buFont typeface="Courier New" panose="02070309020205020404" pitchFamily="49" charset="0"/>
              <a:buChar char="o"/>
            </a:pPr>
            <a:r>
              <a:rPr lang="en-US" dirty="0">
                <a:solidFill>
                  <a:schemeClr val="tx1"/>
                </a:solidFill>
              </a:rPr>
              <a:t>Rave Guardian</a:t>
            </a:r>
          </a:p>
          <a:p>
            <a:pPr>
              <a:buFont typeface="Courier New" panose="02070309020205020404" pitchFamily="49" charset="0"/>
              <a:buChar char="o"/>
            </a:pPr>
            <a:r>
              <a:rPr lang="en-US" dirty="0">
                <a:solidFill>
                  <a:schemeClr val="tx1"/>
                </a:solidFill>
              </a:rPr>
              <a:t>901-333-HELP (4357)</a:t>
            </a:r>
          </a:p>
          <a:p>
            <a:pPr>
              <a:buFont typeface="Courier New" panose="02070309020205020404" pitchFamily="49" charset="0"/>
              <a:buChar char="o"/>
            </a:pPr>
            <a:r>
              <a:rPr lang="en-US" dirty="0">
                <a:solidFill>
                  <a:schemeClr val="tx1"/>
                </a:solidFill>
              </a:rPr>
              <a:t>How to create a ticket</a:t>
            </a:r>
          </a:p>
          <a:p>
            <a:pPr lvl="1">
              <a:buFont typeface="Courier New" panose="02070309020205020404" pitchFamily="49" charset="0"/>
              <a:buChar char="o"/>
            </a:pPr>
            <a:r>
              <a:rPr lang="en-US" dirty="0">
                <a:solidFill>
                  <a:schemeClr val="tx1"/>
                </a:solidFill>
                <a:hlinkClick r:id="rId2">
                  <a:extLst>
                    <a:ext uri="{A12FA001-AC4F-418D-AE19-62706E023703}">
                      <ahyp:hlinkClr xmlns:ahyp="http://schemas.microsoft.com/office/drawing/2018/hyperlinkcolor" val="tx"/>
                    </a:ext>
                  </a:extLst>
                </a:hlinkClick>
              </a:rPr>
              <a:t>www.southest.tn.edu</a:t>
            </a:r>
            <a:r>
              <a:rPr lang="en-US" dirty="0">
                <a:solidFill>
                  <a:schemeClr val="tx1"/>
                </a:solidFill>
              </a:rPr>
              <a:t> &gt; Staff Resources &gt; Physical Plant Service Request(Dude Solutions)</a:t>
            </a:r>
          </a:p>
          <a:p>
            <a:pPr lvl="1">
              <a:buFont typeface="Courier New" panose="02070309020205020404" pitchFamily="49" charset="0"/>
              <a:buChar char="o"/>
            </a:pPr>
            <a:r>
              <a:rPr lang="en-US" dirty="0">
                <a:solidFill>
                  <a:schemeClr val="tx1"/>
                </a:solidFill>
                <a:hlinkClick r:id="rId2">
                  <a:extLst>
                    <a:ext uri="{A12FA001-AC4F-418D-AE19-62706E023703}">
                      <ahyp:hlinkClr xmlns:ahyp="http://schemas.microsoft.com/office/drawing/2018/hyperlinkcolor" val="tx"/>
                    </a:ext>
                  </a:extLst>
                </a:hlinkClick>
              </a:rPr>
              <a:t>www.southest.tn.edu</a:t>
            </a:r>
            <a:r>
              <a:rPr lang="en-US" dirty="0">
                <a:solidFill>
                  <a:schemeClr val="tx1"/>
                </a:solidFill>
              </a:rPr>
              <a:t> &gt; Staff Resources &gt; Help Desk (Quick Ticket)</a:t>
            </a:r>
          </a:p>
          <a:p>
            <a:pPr marL="457200" lvl="1" indent="0">
              <a:buNone/>
            </a:pPr>
            <a:endParaRPr lang="en-US" dirty="0"/>
          </a:p>
        </p:txBody>
      </p:sp>
      <p:sp>
        <p:nvSpPr>
          <p:cNvPr id="3" name="Title 2"/>
          <p:cNvSpPr>
            <a:spLocks noGrp="1"/>
          </p:cNvSpPr>
          <p:nvPr>
            <p:ph type="title"/>
          </p:nvPr>
        </p:nvSpPr>
        <p:spPr>
          <a:xfrm>
            <a:off x="1845747" y="259721"/>
            <a:ext cx="8534400" cy="1507067"/>
          </a:xfrm>
        </p:spPr>
        <p:txBody>
          <a:bodyPr>
            <a:normAutofit/>
          </a:bodyPr>
          <a:lstStyle/>
          <a:p>
            <a:pPr algn="ctr"/>
            <a:r>
              <a:rPr lang="en-US" sz="3600" dirty="0"/>
              <a:t>Important Information</a:t>
            </a:r>
          </a:p>
        </p:txBody>
      </p:sp>
    </p:spTree>
    <p:extLst>
      <p:ext uri="{BB962C8B-B14F-4D97-AF65-F5344CB8AC3E}">
        <p14:creationId xmlns:p14="http://schemas.microsoft.com/office/powerpoint/2010/main" val="1779334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5" name="Rectangle 24">
            <a:extLst>
              <a:ext uri="{FF2B5EF4-FFF2-40B4-BE49-F238E27FC236}">
                <a16:creationId xmlns:a16="http://schemas.microsoft.com/office/drawing/2014/main" id="{391F240E-99C9-4C6A-BD0A-15F9E69F3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C8424AD-EE61-4FBC-ABA0-36E67508F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cap="sq">
            <a:solidFill>
              <a:srgbClr val="DE628A"/>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lyer with people working on a project&#10;&#10;Description automatically generated">
            <a:extLst>
              <a:ext uri="{FF2B5EF4-FFF2-40B4-BE49-F238E27FC236}">
                <a16:creationId xmlns:a16="http://schemas.microsoft.com/office/drawing/2014/main" id="{9CA8291A-E1BA-D9CA-1DF2-2FE44315A7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660" y="685800"/>
            <a:ext cx="6539949" cy="5545663"/>
          </a:xfrm>
          <a:prstGeom prst="rect">
            <a:avLst/>
          </a:prstGeom>
        </p:spPr>
      </p:pic>
    </p:spTree>
    <p:extLst>
      <p:ext uri="{BB962C8B-B14F-4D97-AF65-F5344CB8AC3E}">
        <p14:creationId xmlns:p14="http://schemas.microsoft.com/office/powerpoint/2010/main" val="109230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AA57FD1-9419-457B-A3E3-E26114C4B12E}"/>
              </a:ext>
            </a:extLst>
          </p:cNvPr>
          <p:cNvSpPr txBox="1">
            <a:spLocks/>
          </p:cNvSpPr>
          <p:nvPr/>
        </p:nvSpPr>
        <p:spPr>
          <a:xfrm>
            <a:off x="4355275" y="2866642"/>
            <a:ext cx="8001000" cy="2971801"/>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THANK YOU!</a:t>
            </a:r>
          </a:p>
        </p:txBody>
      </p:sp>
      <p:grpSp>
        <p:nvGrpSpPr>
          <p:cNvPr id="14" name="Group 13">
            <a:extLst>
              <a:ext uri="{FF2B5EF4-FFF2-40B4-BE49-F238E27FC236}">
                <a16:creationId xmlns:a16="http://schemas.microsoft.com/office/drawing/2014/main" id="{5E362F86-A4CB-49E8-BC33-2623497F0EEB}"/>
              </a:ext>
            </a:extLst>
          </p:cNvPr>
          <p:cNvGrpSpPr/>
          <p:nvPr/>
        </p:nvGrpSpPr>
        <p:grpSpPr>
          <a:xfrm>
            <a:off x="622261" y="6072882"/>
            <a:ext cx="1753386" cy="663720"/>
            <a:chOff x="2339160" y="6037022"/>
            <a:chExt cx="1877016" cy="710518"/>
          </a:xfrm>
        </p:grpSpPr>
        <p:grpSp>
          <p:nvGrpSpPr>
            <p:cNvPr id="13" name="Group 12">
              <a:extLst>
                <a:ext uri="{FF2B5EF4-FFF2-40B4-BE49-F238E27FC236}">
                  <a16:creationId xmlns:a16="http://schemas.microsoft.com/office/drawing/2014/main" id="{1E3F8BF6-E279-4CFE-BCEE-3808DA3A5088}"/>
                </a:ext>
              </a:extLst>
            </p:cNvPr>
            <p:cNvGrpSpPr/>
            <p:nvPr/>
          </p:nvGrpSpPr>
          <p:grpSpPr>
            <a:xfrm>
              <a:off x="2459864" y="6428986"/>
              <a:ext cx="1525634" cy="318554"/>
              <a:chOff x="3992990" y="5373289"/>
              <a:chExt cx="1525634" cy="318554"/>
            </a:xfrm>
          </p:grpSpPr>
          <p:pic>
            <p:nvPicPr>
              <p:cNvPr id="3" name="Picture 2">
                <a:extLst>
                  <a:ext uri="{FF2B5EF4-FFF2-40B4-BE49-F238E27FC236}">
                    <a16:creationId xmlns:a16="http://schemas.microsoft.com/office/drawing/2014/main" id="{5BD3CF39-2E66-4F98-A7E6-CE1AA30CB1D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375" b="92188" l="9559" r="89706">
                            <a14:foregroundMark x1="19853" y1="44531" x2="19853" y2="44531"/>
                            <a14:foregroundMark x1="17647" y1="50781" x2="17647" y2="50781"/>
                            <a14:foregroundMark x1="11765" y1="75781" x2="11765" y2="75781"/>
                            <a14:foregroundMark x1="13971" y1="47656" x2="15441" y2="44531"/>
                            <a14:foregroundMark x1="18382" y1="21875" x2="18382" y2="21875"/>
                            <a14:foregroundMark x1="76471" y1="64844" x2="76471" y2="64844"/>
                            <a14:foregroundMark x1="57353" y1="89844" x2="57353" y2="89844"/>
                            <a14:foregroundMark x1="29412" y1="88281" x2="29412" y2="88281"/>
                            <a14:foregroundMark x1="41912" y1="85938" x2="41912" y2="85938"/>
                            <a14:foregroundMark x1="52941" y1="92188" x2="52941" y2="92188"/>
                          </a14:backgroundRemoval>
                        </a14:imgEffect>
                      </a14:imgLayer>
                    </a14:imgProps>
                  </a:ext>
                  <a:ext uri="{28A0092B-C50C-407E-A947-70E740481C1C}">
                    <a14:useLocalDpi xmlns:a14="http://schemas.microsoft.com/office/drawing/2010/main" val="0"/>
                  </a:ext>
                </a:extLst>
              </a:blip>
              <a:stretch>
                <a:fillRect/>
              </a:stretch>
            </p:blipFill>
            <p:spPr>
              <a:xfrm>
                <a:off x="4804894" y="5373289"/>
                <a:ext cx="322177" cy="318554"/>
              </a:xfrm>
              <a:prstGeom prst="rect">
                <a:avLst/>
              </a:prstGeom>
            </p:spPr>
          </p:pic>
          <p:pic>
            <p:nvPicPr>
              <p:cNvPr id="6" name="Picture 5">
                <a:extLst>
                  <a:ext uri="{FF2B5EF4-FFF2-40B4-BE49-F238E27FC236}">
                    <a16:creationId xmlns:a16="http://schemas.microsoft.com/office/drawing/2014/main" id="{5627697B-B807-417E-90EA-5FC2A167315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107" b="93130" l="5344" r="96947">
                            <a14:foregroundMark x1="52672" y1="58015" x2="52672" y2="58015"/>
                            <a14:foregroundMark x1="52672" y1="58015" x2="52672" y2="58015"/>
                            <a14:foregroundMark x1="52672" y1="58015" x2="52672" y2="58015"/>
                            <a14:foregroundMark x1="52672" y1="58015" x2="52672" y2="58015"/>
                            <a14:foregroundMark x1="52672" y1="57252" x2="52672" y2="57252"/>
                            <a14:foregroundMark x1="41985" y1="48092" x2="41985" y2="48092"/>
                            <a14:foregroundMark x1="35878" y1="32061" x2="35878" y2="32061"/>
                            <a14:foregroundMark x1="32061" y1="32824" x2="32061" y2="37405"/>
                            <a14:foregroundMark x1="35115" y1="58015" x2="38931" y2="62595"/>
                            <a14:foregroundMark x1="54198" y1="70992" x2="58779" y2="71756"/>
                            <a14:foregroundMark x1="67176" y1="56489" x2="67176" y2="56489"/>
                            <a14:foregroundMark x1="73282" y1="33588" x2="73282" y2="33588"/>
                            <a14:foregroundMark x1="64122" y1="29771" x2="64122" y2="29771"/>
                            <a14:foregroundMark x1="40458" y1="11450" x2="40458" y2="11450"/>
                            <a14:foregroundMark x1="25954" y1="22901" x2="25954" y2="22901"/>
                            <a14:foregroundMark x1="20611" y1="35878" x2="20611" y2="35878"/>
                            <a14:foregroundMark x1="25954" y1="58015" x2="25954" y2="58015"/>
                            <a14:foregroundMark x1="23664" y1="23664" x2="23664" y2="23664"/>
                            <a14:foregroundMark x1="12214" y1="38168" x2="12214" y2="38168"/>
                            <a14:foregroundMark x1="16031" y1="69466" x2="17557" y2="73282"/>
                            <a14:foregroundMark x1="29771" y1="88550" x2="29771" y2="88550"/>
                            <a14:foregroundMark x1="51145" y1="88550" x2="60305" y2="86260"/>
                            <a14:foregroundMark x1="80916" y1="81679" x2="83206" y2="79389"/>
                            <a14:foregroundMark x1="85496" y1="54198" x2="87786" y2="48855"/>
                            <a14:foregroundMark x1="87023" y1="32824" x2="87023" y2="32824"/>
                            <a14:foregroundMark x1="29771" y1="32061" x2="29771" y2="32061"/>
                            <a14:foregroundMark x1="46565" y1="22137" x2="46565" y2="22137"/>
                            <a14:foregroundMark x1="5344" y1="46565" x2="5344" y2="46565"/>
                            <a14:foregroundMark x1="48092" y1="91603" x2="48092" y2="91603"/>
                            <a14:foregroundMark x1="55725" y1="93893" x2="55725" y2="93893"/>
                            <a14:foregroundMark x1="90840" y1="58779" x2="90840" y2="58779"/>
                            <a14:foregroundMark x1="91603" y1="50382" x2="91603" y2="50382"/>
                            <a14:foregroundMark x1="93893" y1="48855" x2="93893" y2="48855"/>
                            <a14:foregroundMark x1="51145" y1="6870" x2="51145" y2="6870"/>
                            <a14:foregroundMark x1="96947" y1="48855" x2="96947" y2="48855"/>
                            <a14:foregroundMark x1="56489" y1="64122" x2="56489" y2="64122"/>
                            <a14:foregroundMark x1="46565" y1="53435" x2="46565" y2="53435"/>
                            <a14:foregroundMark x1="38931" y1="41985" x2="38931" y2="41985"/>
                            <a14:foregroundMark x1="29771" y1="42748" x2="29771" y2="42748"/>
                            <a14:foregroundMark x1="69466" y1="51908" x2="69466" y2="51908"/>
                            <a14:foregroundMark x1="74809" y1="37405" x2="74809" y2="37405"/>
                          </a14:backgroundRemoval>
                        </a14:imgEffect>
                      </a14:imgLayer>
                    </a14:imgProps>
                  </a:ext>
                  <a:ext uri="{28A0092B-C50C-407E-A947-70E740481C1C}">
                    <a14:useLocalDpi xmlns:a14="http://schemas.microsoft.com/office/drawing/2010/main" val="0"/>
                  </a:ext>
                </a:extLst>
              </a:blip>
              <a:stretch>
                <a:fillRect/>
              </a:stretch>
            </p:blipFill>
            <p:spPr>
              <a:xfrm>
                <a:off x="4384903" y="5373289"/>
                <a:ext cx="293740" cy="308588"/>
              </a:xfrm>
              <a:prstGeom prst="rect">
                <a:avLst/>
              </a:prstGeom>
            </p:spPr>
          </p:pic>
          <p:pic>
            <p:nvPicPr>
              <p:cNvPr id="10" name="Picture 9">
                <a:extLst>
                  <a:ext uri="{FF2B5EF4-FFF2-40B4-BE49-F238E27FC236}">
                    <a16:creationId xmlns:a16="http://schemas.microsoft.com/office/drawing/2014/main" id="{CCC31C69-EC51-4F61-902A-9DC79BDE870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5000" b="92143" l="2143" r="94286">
                            <a14:foregroundMark x1="48571" y1="85000" x2="48571" y2="85000"/>
                            <a14:foregroundMark x1="32857" y1="74286" x2="32857" y2="74286"/>
                            <a14:foregroundMark x1="31429" y1="56429" x2="31429" y2="56429"/>
                            <a14:foregroundMark x1="18571" y1="47857" x2="18571" y2="47857"/>
                            <a14:foregroundMark x1="26429" y1="30000" x2="26429" y2="30000"/>
                            <a14:foregroundMark x1="42857" y1="29286" x2="42857" y2="29286"/>
                            <a14:foregroundMark x1="55714" y1="39286" x2="55714" y2="39286"/>
                            <a14:foregroundMark x1="48571" y1="47143" x2="48571" y2="47143"/>
                            <a14:foregroundMark x1="48571" y1="57143" x2="48571" y2="57143"/>
                            <a14:foregroundMark x1="48571" y1="62143" x2="48571" y2="62143"/>
                            <a14:foregroundMark x1="56429" y1="69286" x2="58571" y2="70000"/>
                            <a14:foregroundMark x1="62143" y1="72143" x2="67857" y2="72143"/>
                            <a14:foregroundMark x1="75714" y1="72857" x2="75714" y2="72857"/>
                            <a14:foregroundMark x1="86429" y1="72143" x2="86429" y2="72143"/>
                            <a14:foregroundMark x1="92857" y1="55000" x2="92857" y2="55000"/>
                            <a14:foregroundMark x1="59286" y1="5714" x2="59286" y2="5714"/>
                            <a14:foregroundMark x1="10000" y1="45000" x2="10000" y2="45000"/>
                            <a14:foregroundMark x1="5714" y1="47857" x2="5714" y2="47857"/>
                            <a14:foregroundMark x1="4286" y1="42857" x2="4286" y2="42857"/>
                            <a14:foregroundMark x1="9286" y1="50714" x2="9286" y2="50714"/>
                            <a14:foregroundMark x1="4286" y1="43571" x2="4286" y2="43571"/>
                            <a14:foregroundMark x1="3571" y1="43571" x2="3571" y2="43571"/>
                            <a14:foregroundMark x1="49286" y1="92143" x2="49286" y2="92143"/>
                            <a14:foregroundMark x1="47857" y1="50714" x2="47857" y2="50714"/>
                            <a14:foregroundMark x1="51429" y1="48571" x2="51429" y2="48571"/>
                            <a14:foregroundMark x1="51429" y1="47857" x2="51429" y2="47857"/>
                            <a14:foregroundMark x1="51429" y1="47857" x2="51429" y2="47857"/>
                            <a14:foregroundMark x1="51429" y1="47857" x2="51429" y2="47857"/>
                            <a14:foregroundMark x1="51429" y1="47857" x2="51429" y2="47857"/>
                            <a14:foregroundMark x1="51429" y1="47857" x2="51429" y2="47857"/>
                            <a14:foregroundMark x1="51429" y1="47857" x2="51429" y2="47857"/>
                            <a14:foregroundMark x1="51429" y1="47857" x2="51429" y2="47857"/>
                            <a14:foregroundMark x1="49286" y1="43571" x2="49286" y2="43571"/>
                            <a14:foregroundMark x1="48571" y1="34286" x2="48571" y2="34286"/>
                            <a14:foregroundMark x1="49286" y1="27857" x2="49286" y2="27857"/>
                            <a14:foregroundMark x1="58571" y1="24286" x2="58571" y2="24286"/>
                            <a14:foregroundMark x1="63571" y1="23571" x2="63571" y2="23571"/>
                            <a14:foregroundMark x1="47857" y1="54286" x2="47857" y2="54286"/>
                            <a14:foregroundMark x1="52857" y1="73571" x2="52857" y2="73571"/>
                            <a14:foregroundMark x1="63571" y1="47143" x2="63571" y2="47143"/>
                            <a14:foregroundMark x1="34286" y1="47857" x2="34286" y2="47857"/>
                            <a14:foregroundMark x1="66429" y1="22143" x2="66429" y2="22143"/>
                            <a14:foregroundMark x1="50000" y1="75714" x2="50000" y2="75714"/>
                            <a14:foregroundMark x1="58571" y1="21429" x2="58571" y2="21429"/>
                            <a14:foregroundMark x1="94286" y1="50000" x2="94286" y2="50000"/>
                            <a14:foregroundMark x1="3571" y1="42857" x2="3571" y2="42857"/>
                            <a14:foregroundMark x1="3571" y1="42857" x2="3571" y2="42857"/>
                            <a14:backgroundMark x1="2857" y1="41429" x2="2857" y2="41429"/>
                            <a14:backgroundMark x1="2857" y1="42143" x2="2857" y2="42143"/>
                            <a14:backgroundMark x1="2143" y1="42143" x2="2143" y2="42143"/>
                            <a14:backgroundMark x1="2857" y1="42143" x2="2857" y2="42143"/>
                            <a14:backgroundMark x1="2143" y1="42857" x2="2143" y2="42857"/>
                            <a14:backgroundMark x1="2857" y1="40000" x2="2857" y2="40000"/>
                            <a14:backgroundMark x1="1429" y1="44286" x2="1429" y2="44286"/>
                            <a14:backgroundMark x1="2857" y1="40714" x2="2857" y2="40714"/>
                          </a14:backgroundRemoval>
                        </a14:imgEffect>
                      </a14:imgLayer>
                    </a14:imgProps>
                  </a:ext>
                  <a:ext uri="{28A0092B-C50C-407E-A947-70E740481C1C}">
                    <a14:useLocalDpi xmlns:a14="http://schemas.microsoft.com/office/drawing/2010/main" val="0"/>
                  </a:ext>
                </a:extLst>
              </a:blip>
              <a:stretch>
                <a:fillRect/>
              </a:stretch>
            </p:blipFill>
            <p:spPr>
              <a:xfrm>
                <a:off x="3992990" y="5373289"/>
                <a:ext cx="293739" cy="308588"/>
              </a:xfrm>
              <a:prstGeom prst="rect">
                <a:avLst/>
              </a:prstGeom>
            </p:spPr>
          </p:pic>
          <p:pic>
            <p:nvPicPr>
              <p:cNvPr id="1028" name="Picture 4" descr="File:LinkedIn icon circle.svg - Wikimedia Commons">
                <a:extLst>
                  <a:ext uri="{FF2B5EF4-FFF2-40B4-BE49-F238E27FC236}">
                    <a16:creationId xmlns:a16="http://schemas.microsoft.com/office/drawing/2014/main" id="{52B519AF-D879-4A3A-BF81-98DE81D90EF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778" b="96000" l="1778" r="97333">
                            <a14:foregroundMark x1="32889" y1="51111" x2="32889" y2="51111"/>
                            <a14:foregroundMark x1="26667" y1="24444" x2="26667" y2="24444"/>
                            <a14:foregroundMark x1="46667" y1="49333" x2="46667" y2="49333"/>
                            <a14:foregroundMark x1="69333" y1="50667" x2="69333" y2="50667"/>
                            <a14:foregroundMark x1="77333" y1="58222" x2="77333" y2="58222"/>
                            <a14:foregroundMark x1="59556" y1="87111" x2="59556" y2="87111"/>
                            <a14:foregroundMark x1="38667" y1="77778" x2="38667" y2="77778"/>
                            <a14:foregroundMark x1="33778" y1="57333" x2="33778" y2="57333"/>
                            <a14:foregroundMark x1="19111" y1="52444" x2="19111" y2="50222"/>
                            <a14:foregroundMark x1="12000" y1="29778" x2="12000" y2="29778"/>
                            <a14:foregroundMark x1="32444" y1="11111" x2="33778" y2="10667"/>
                            <a14:foregroundMark x1="47111" y1="9778" x2="48444" y2="10222"/>
                            <a14:foregroundMark x1="60000" y1="20889" x2="60000" y2="20889"/>
                            <a14:foregroundMark x1="65778" y1="30222" x2="65778" y2="30222"/>
                            <a14:foregroundMark x1="47111" y1="31111" x2="47111" y2="31111"/>
                            <a14:foregroundMark x1="70667" y1="31111" x2="70667" y2="31111"/>
                            <a14:foregroundMark x1="82667" y1="34222" x2="86667" y2="35556"/>
                            <a14:foregroundMark x1="91556" y1="48000" x2="91556" y2="48000"/>
                            <a14:foregroundMark x1="88889" y1="67556" x2="88889" y2="67556"/>
                            <a14:foregroundMark x1="76000" y1="73778" x2="76000" y2="73778"/>
                            <a14:foregroundMark x1="65778" y1="81778" x2="65778" y2="81778"/>
                            <a14:foregroundMark x1="45333" y1="87556" x2="45333" y2="87556"/>
                            <a14:foregroundMark x1="37778" y1="87111" x2="37778" y2="87111"/>
                            <a14:foregroundMark x1="19556" y1="83556" x2="19556" y2="83556"/>
                            <a14:foregroundMark x1="11111" y1="66667" x2="11111" y2="66667"/>
                            <a14:foregroundMark x1="7111" y1="54222" x2="7111" y2="52444"/>
                            <a14:foregroundMark x1="7111" y1="40000" x2="7111" y2="36889"/>
                            <a14:foregroundMark x1="12000" y1="40000" x2="12000" y2="40000"/>
                            <a14:foregroundMark x1="17778" y1="44444" x2="17778" y2="44444"/>
                            <a14:foregroundMark x1="42667" y1="13333" x2="42667" y2="13333"/>
                            <a14:foregroundMark x1="2222" y1="51111" x2="2222" y2="51111"/>
                            <a14:foregroundMark x1="2222" y1="53778" x2="2222" y2="53778"/>
                            <a14:foregroundMark x1="2667" y1="46667" x2="2667" y2="46667"/>
                            <a14:foregroundMark x1="5333" y1="44444" x2="5333" y2="44444"/>
                            <a14:foregroundMark x1="7111" y1="51556" x2="7111" y2="51556"/>
                            <a14:foregroundMark x1="10222" y1="60889" x2="10222" y2="60889"/>
                            <a14:foregroundMark x1="15556" y1="64000" x2="15556" y2="64000"/>
                            <a14:foregroundMark x1="32889" y1="61778" x2="32889" y2="61778"/>
                            <a14:foregroundMark x1="55111" y1="63556" x2="55111" y2="63556"/>
                            <a14:foregroundMark x1="76444" y1="63556" x2="76444" y2="63556"/>
                            <a14:foregroundMark x1="52444" y1="67556" x2="52444" y2="67556"/>
                            <a14:foregroundMark x1="52444" y1="67556" x2="52444" y2="67556"/>
                            <a14:foregroundMark x1="52444" y1="67556" x2="52444" y2="67556"/>
                            <a14:foregroundMark x1="52444" y1="67556" x2="52444" y2="67556"/>
                            <a14:foregroundMark x1="52444" y1="67556" x2="52444" y2="67556"/>
                            <a14:foregroundMark x1="49778" y1="72000" x2="49778" y2="72000"/>
                            <a14:foregroundMark x1="46222" y1="64889" x2="46222" y2="64889"/>
                            <a14:foregroundMark x1="51111" y1="30667" x2="51111" y2="30667"/>
                            <a14:foregroundMark x1="66222" y1="20444" x2="66222" y2="20444"/>
                            <a14:foregroundMark x1="79111" y1="19556" x2="81778" y2="20000"/>
                            <a14:foregroundMark x1="78222" y1="10667" x2="78222" y2="10667"/>
                            <a14:foregroundMark x1="55556" y1="1778" x2="55556" y2="1778"/>
                            <a14:foregroundMark x1="42667" y1="4889" x2="42667" y2="4889"/>
                            <a14:foregroundMark x1="22667" y1="14222" x2="22667" y2="14222"/>
                            <a14:foregroundMark x1="15111" y1="24444" x2="15111" y2="24444"/>
                            <a14:foregroundMark x1="34667" y1="25778" x2="34667" y2="25778"/>
                            <a14:foregroundMark x1="52000" y1="56000" x2="53333" y2="60444"/>
                            <a14:foregroundMark x1="54222" y1="83111" x2="54222" y2="83111"/>
                            <a14:foregroundMark x1="51556" y1="96444" x2="51556" y2="96444"/>
                            <a14:foregroundMark x1="97333" y1="55111" x2="97333" y2="55111"/>
                            <a14:foregroundMark x1="76889" y1="64889" x2="76889" y2="64889"/>
                            <a14:foregroundMark x1="51111" y1="60444" x2="51111" y2="60444"/>
                            <a14:foregroundMark x1="53778" y1="58667" x2="53778" y2="58667"/>
                            <a14:foregroundMark x1="51556" y1="54222" x2="51556" y2="54222"/>
                            <a14:foregroundMark x1="52000" y1="51556" x2="52000" y2="50222"/>
                            <a14:foregroundMark x1="52000" y1="46222" x2="52000" y2="46222"/>
                            <a14:foregroundMark x1="52000" y1="43111" x2="52000" y2="43111"/>
                            <a14:foregroundMark x1="52444" y1="40000" x2="52444" y2="40000"/>
                            <a14:foregroundMark x1="53778" y1="39556" x2="53778" y2="42222"/>
                            <a14:foregroundMark x1="53333" y1="44889" x2="53333" y2="44889"/>
                            <a14:foregroundMark x1="56000" y1="45333" x2="56000" y2="45333"/>
                            <a14:foregroundMark x1="62222" y1="46222" x2="62222" y2="46222"/>
                            <a14:foregroundMark x1="58222" y1="46222" x2="58222" y2="46222"/>
                            <a14:foregroundMark x1="62667" y1="44444" x2="62667" y2="44444"/>
                            <a14:foregroundMark x1="63556" y1="44000" x2="65333" y2="42222"/>
                            <a14:foregroundMark x1="65333" y1="42222" x2="65333" y2="42222"/>
                            <a14:foregroundMark x1="65778" y1="42222" x2="67111" y2="42222"/>
                            <a14:foregroundMark x1="67111" y1="42222" x2="67111" y2="42222"/>
                            <a14:foregroundMark x1="26667" y1="24444" x2="26667" y2="24444"/>
                            <a14:foregroundMark x1="26667" y1="24444" x2="26667" y2="24444"/>
                            <a14:foregroundMark x1="26667" y1="24444" x2="26667" y2="24444"/>
                            <a14:foregroundMark x1="28000" y1="27556" x2="28000" y2="27556"/>
                            <a14:foregroundMark x1="30667" y1="48000" x2="30667" y2="48000"/>
                            <a14:foregroundMark x1="28444" y1="42222" x2="28444" y2="42222"/>
                            <a14:foregroundMark x1="27556" y1="40889" x2="27556" y2="40889"/>
                            <a14:foregroundMark x1="24444" y1="41333" x2="24444" y2="41333"/>
                            <a14:foregroundMark x1="24000" y1="55556" x2="24000" y2="55556"/>
                            <a14:foregroundMark x1="24000" y1="63556" x2="24000" y2="66222"/>
                          </a14:backgroundRemoval>
                        </a14:imgEffect>
                      </a14:imgLayer>
                    </a14:imgProps>
                  </a:ext>
                  <a:ext uri="{28A0092B-C50C-407E-A947-70E740481C1C}">
                    <a14:useLocalDpi xmlns:a14="http://schemas.microsoft.com/office/drawing/2010/main" val="0"/>
                  </a:ext>
                </a:extLst>
              </a:blip>
              <a:srcRect/>
              <a:stretch>
                <a:fillRect/>
              </a:stretch>
            </p:blipFill>
            <p:spPr bwMode="auto">
              <a:xfrm>
                <a:off x="5215399" y="5373289"/>
                <a:ext cx="303225" cy="31855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310A4EF9-504E-4D9C-93DB-54CFA3E4537C}"/>
                </a:ext>
              </a:extLst>
            </p:cNvPr>
            <p:cNvSpPr txBox="1"/>
            <p:nvPr/>
          </p:nvSpPr>
          <p:spPr>
            <a:xfrm>
              <a:off x="2339160" y="6037022"/>
              <a:ext cx="1877016" cy="362425"/>
            </a:xfrm>
            <a:prstGeom prst="rect">
              <a:avLst/>
            </a:prstGeom>
            <a:noFill/>
          </p:spPr>
          <p:txBody>
            <a:bodyPr wrap="square" rtlCol="0">
              <a:spAutoFit/>
            </a:bodyPr>
            <a:lstStyle/>
            <a:p>
              <a:r>
                <a:rPr lang="en-US" sz="1600" dirty="0"/>
                <a:t>@SouthwestTN</a:t>
              </a:r>
            </a:p>
          </p:txBody>
        </p:sp>
      </p:grpSp>
      <p:pic>
        <p:nvPicPr>
          <p:cNvPr id="18" name="Picture 17">
            <a:extLst>
              <a:ext uri="{FF2B5EF4-FFF2-40B4-BE49-F238E27FC236}">
                <a16:creationId xmlns:a16="http://schemas.microsoft.com/office/drawing/2014/main" id="{75B21B5E-AE72-4943-A736-1FA80B9B95F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94400" y="-854080"/>
            <a:ext cx="8012932" cy="5376873"/>
          </a:xfrm>
          <a:prstGeom prst="rect">
            <a:avLst/>
          </a:prstGeom>
        </p:spPr>
      </p:pic>
    </p:spTree>
    <p:extLst>
      <p:ext uri="{BB962C8B-B14F-4D97-AF65-F5344CB8AC3E}">
        <p14:creationId xmlns:p14="http://schemas.microsoft.com/office/powerpoint/2010/main" val="3899774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3413" y="208718"/>
            <a:ext cx="8546352" cy="1188720"/>
          </a:xfrm>
        </p:spPr>
        <p:txBody>
          <a:bodyPr>
            <a:normAutofit/>
          </a:bodyPr>
          <a:lstStyle/>
          <a:p>
            <a:pPr algn="ctr"/>
            <a:r>
              <a:rPr lang="en-US" sz="3200" dirty="0"/>
              <a:t>Police Services and Risk Management</a:t>
            </a:r>
          </a:p>
        </p:txBody>
      </p:sp>
      <p:graphicFrame>
        <p:nvGraphicFramePr>
          <p:cNvPr id="6" name="Diagram 5"/>
          <p:cNvGraphicFramePr/>
          <p:nvPr/>
        </p:nvGraphicFramePr>
        <p:xfrm>
          <a:off x="733425" y="1338730"/>
          <a:ext cx="10725150" cy="3944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4506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31136" y="208718"/>
            <a:ext cx="7729728" cy="1188720"/>
          </a:xfrm>
        </p:spPr>
        <p:txBody>
          <a:bodyPr>
            <a:normAutofit/>
          </a:bodyPr>
          <a:lstStyle/>
          <a:p>
            <a:pPr algn="ctr"/>
            <a:r>
              <a:rPr lang="en-US" sz="3200" dirty="0"/>
              <a:t>Physical Plant</a:t>
            </a:r>
          </a:p>
        </p:txBody>
      </p:sp>
      <p:graphicFrame>
        <p:nvGraphicFramePr>
          <p:cNvPr id="6" name="Diagram 5"/>
          <p:cNvGraphicFramePr/>
          <p:nvPr/>
        </p:nvGraphicFramePr>
        <p:xfrm>
          <a:off x="733425" y="1338730"/>
          <a:ext cx="10725150" cy="48170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2657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3413" y="208718"/>
            <a:ext cx="8546352" cy="1188720"/>
          </a:xfrm>
        </p:spPr>
        <p:txBody>
          <a:bodyPr>
            <a:normAutofit/>
          </a:bodyPr>
          <a:lstStyle/>
          <a:p>
            <a:pPr algn="ctr"/>
            <a:r>
              <a:rPr lang="en-US" sz="3200" dirty="0"/>
              <a:t>INFORMATION TECHNOLOGY SERVICES</a:t>
            </a:r>
          </a:p>
        </p:txBody>
      </p:sp>
      <p:graphicFrame>
        <p:nvGraphicFramePr>
          <p:cNvPr id="6" name="Diagram 5"/>
          <p:cNvGraphicFramePr/>
          <p:nvPr>
            <p:extLst>
              <p:ext uri="{D42A27DB-BD31-4B8C-83A1-F6EECF244321}">
                <p14:modId xmlns:p14="http://schemas.microsoft.com/office/powerpoint/2010/main" val="3477959782"/>
              </p:ext>
            </p:extLst>
          </p:nvPr>
        </p:nvGraphicFramePr>
        <p:xfrm>
          <a:off x="568411" y="1631092"/>
          <a:ext cx="11244648" cy="36521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1225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8552" y="1421645"/>
            <a:ext cx="8534400" cy="4232189"/>
          </a:xfrm>
        </p:spPr>
        <p:txBody>
          <a:bodyPr>
            <a:normAutofit/>
          </a:bodyPr>
          <a:lstStyle/>
          <a:p>
            <a:pPr marL="0" indent="0">
              <a:buNone/>
            </a:pPr>
            <a:r>
              <a:rPr lang="en-US" sz="4000" dirty="0">
                <a:solidFill>
                  <a:schemeClr val="tx1"/>
                </a:solidFill>
              </a:rPr>
              <a:t>SLATE</a:t>
            </a:r>
          </a:p>
          <a:p>
            <a:pPr marL="0" indent="0">
              <a:buNone/>
            </a:pPr>
            <a:endParaRPr lang="en-US" sz="2200" dirty="0">
              <a:solidFill>
                <a:schemeClr val="tx1"/>
              </a:solidFill>
            </a:endParaRPr>
          </a:p>
          <a:p>
            <a:pPr marL="0" indent="0">
              <a:buNone/>
            </a:pPr>
            <a:r>
              <a:rPr lang="en-US" sz="2200" dirty="0">
                <a:solidFill>
                  <a:schemeClr val="tx1"/>
                </a:solidFill>
              </a:rPr>
              <a:t>Slate is more than just a Customer Relationship Management application, it is a customizable platform for Admissions and Student Success.</a:t>
            </a:r>
          </a:p>
          <a:p>
            <a:pPr marL="0" indent="0">
              <a:buNone/>
            </a:pPr>
            <a:r>
              <a:rPr lang="en-US" sz="2200" dirty="0">
                <a:solidFill>
                  <a:schemeClr val="tx1"/>
                </a:solidFill>
              </a:rPr>
              <a:t>Slate is replacing:</a:t>
            </a:r>
          </a:p>
          <a:p>
            <a:pPr marL="0" indent="0">
              <a:buNone/>
            </a:pPr>
            <a:r>
              <a:rPr lang="en-US" sz="2200" dirty="0">
                <a:solidFill>
                  <a:schemeClr val="tx1"/>
                </a:solidFill>
              </a:rPr>
              <a:t>	 Banner Self Service 8 Admissions Applications</a:t>
            </a:r>
          </a:p>
          <a:p>
            <a:pPr marL="0" indent="0">
              <a:buNone/>
            </a:pPr>
            <a:r>
              <a:rPr lang="en-US" sz="2200" dirty="0">
                <a:solidFill>
                  <a:schemeClr val="tx1"/>
                </a:solidFill>
              </a:rPr>
              <a:t>	 EAB Navigate </a:t>
            </a:r>
          </a:p>
          <a:p>
            <a:pPr marL="457200" lvl="1" indent="0">
              <a:buNone/>
            </a:pPr>
            <a:endParaRPr lang="en-US" dirty="0"/>
          </a:p>
        </p:txBody>
      </p:sp>
      <p:sp>
        <p:nvSpPr>
          <p:cNvPr id="3" name="Title 2"/>
          <p:cNvSpPr>
            <a:spLocks noGrp="1"/>
          </p:cNvSpPr>
          <p:nvPr>
            <p:ph type="title"/>
          </p:nvPr>
        </p:nvSpPr>
        <p:spPr>
          <a:xfrm>
            <a:off x="1277336" y="310748"/>
            <a:ext cx="8534400" cy="1507067"/>
          </a:xfrm>
        </p:spPr>
        <p:txBody>
          <a:bodyPr>
            <a:normAutofit/>
          </a:bodyPr>
          <a:lstStyle/>
          <a:p>
            <a:pPr algn="ctr"/>
            <a:r>
              <a:rPr lang="en-US" dirty="0"/>
              <a:t>Current EAS Projects</a:t>
            </a:r>
            <a:br>
              <a:rPr lang="en-US" sz="3600" dirty="0">
                <a:solidFill>
                  <a:schemeClr val="tx1"/>
                </a:solidFill>
              </a:rPr>
            </a:br>
            <a:endParaRPr lang="en-US" sz="3600" dirty="0"/>
          </a:p>
        </p:txBody>
      </p:sp>
    </p:spTree>
    <p:extLst>
      <p:ext uri="{BB962C8B-B14F-4D97-AF65-F5344CB8AC3E}">
        <p14:creationId xmlns:p14="http://schemas.microsoft.com/office/powerpoint/2010/main" val="1455037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8552" y="1421645"/>
            <a:ext cx="8534400" cy="4232189"/>
          </a:xfrm>
        </p:spPr>
        <p:txBody>
          <a:bodyPr>
            <a:normAutofit lnSpcReduction="10000"/>
          </a:bodyPr>
          <a:lstStyle/>
          <a:p>
            <a:pPr>
              <a:buFont typeface="Courier New" panose="02070309020205020404" pitchFamily="49" charset="0"/>
              <a:buChar char="o"/>
            </a:pPr>
            <a:r>
              <a:rPr lang="en-US" sz="2600" dirty="0">
                <a:solidFill>
                  <a:schemeClr val="tx1"/>
                </a:solidFill>
              </a:rPr>
              <a:t>The SLATE project kickoff was in December 2023.</a:t>
            </a:r>
          </a:p>
          <a:p>
            <a:pPr>
              <a:buFont typeface="Courier New" panose="02070309020205020404" pitchFamily="49" charset="0"/>
              <a:buChar char="o"/>
            </a:pPr>
            <a:r>
              <a:rPr lang="en-US" sz="2600" dirty="0">
                <a:solidFill>
                  <a:schemeClr val="tx1"/>
                </a:solidFill>
              </a:rPr>
              <a:t>SLATE module 2024 go live dates:</a:t>
            </a:r>
          </a:p>
          <a:p>
            <a:pPr lvl="1">
              <a:buFont typeface="Courier New" panose="02070309020205020404" pitchFamily="49" charset="0"/>
              <a:buChar char="o"/>
            </a:pPr>
            <a:r>
              <a:rPr lang="en-US" sz="2400" dirty="0">
                <a:solidFill>
                  <a:schemeClr val="tx1"/>
                </a:solidFill>
              </a:rPr>
              <a:t>Joint Inquiry form for degree seeking and Workforce students in April</a:t>
            </a:r>
          </a:p>
          <a:p>
            <a:pPr lvl="1">
              <a:buFont typeface="Courier New" panose="02070309020205020404" pitchFamily="49" charset="0"/>
              <a:buChar char="o"/>
            </a:pPr>
            <a:r>
              <a:rPr lang="en-US" sz="2400" dirty="0">
                <a:solidFill>
                  <a:schemeClr val="tx1"/>
                </a:solidFill>
              </a:rPr>
              <a:t>Student Success module in May.</a:t>
            </a:r>
          </a:p>
          <a:p>
            <a:pPr lvl="1">
              <a:buFont typeface="Courier New" panose="02070309020205020404" pitchFamily="49" charset="0"/>
              <a:buChar char="o"/>
            </a:pPr>
            <a:r>
              <a:rPr lang="en-US" sz="2400" dirty="0">
                <a:solidFill>
                  <a:schemeClr val="tx1"/>
                </a:solidFill>
              </a:rPr>
              <a:t>Admissions module in June.</a:t>
            </a:r>
          </a:p>
          <a:p>
            <a:pPr>
              <a:buFont typeface="Courier New" panose="02070309020205020404" pitchFamily="49" charset="0"/>
              <a:buChar char="o"/>
            </a:pPr>
            <a:r>
              <a:rPr lang="en-US" sz="2600" dirty="0">
                <a:solidFill>
                  <a:schemeClr val="tx1"/>
                </a:solidFill>
              </a:rPr>
              <a:t>The implementation team includes members of Enterprise Application Services, Student Affairs, Academic Affairs and Workforce Development.</a:t>
            </a:r>
          </a:p>
          <a:p>
            <a:pPr marL="457200" lvl="1" indent="0">
              <a:buNone/>
            </a:pPr>
            <a:endParaRPr lang="en-US" dirty="0"/>
          </a:p>
        </p:txBody>
      </p:sp>
      <p:sp>
        <p:nvSpPr>
          <p:cNvPr id="3" name="Title 2"/>
          <p:cNvSpPr>
            <a:spLocks noGrp="1"/>
          </p:cNvSpPr>
          <p:nvPr>
            <p:ph type="title"/>
          </p:nvPr>
        </p:nvSpPr>
        <p:spPr>
          <a:xfrm>
            <a:off x="1277336" y="310748"/>
            <a:ext cx="8534400" cy="1507067"/>
          </a:xfrm>
        </p:spPr>
        <p:txBody>
          <a:bodyPr>
            <a:normAutofit/>
          </a:bodyPr>
          <a:lstStyle/>
          <a:p>
            <a:pPr algn="ctr"/>
            <a:r>
              <a:rPr lang="en-US" dirty="0"/>
              <a:t>Current EAS Projects</a:t>
            </a:r>
            <a:br>
              <a:rPr lang="en-US" sz="3600" dirty="0">
                <a:solidFill>
                  <a:schemeClr val="tx1"/>
                </a:solidFill>
              </a:rPr>
            </a:br>
            <a:endParaRPr lang="en-US" sz="3600" dirty="0"/>
          </a:p>
        </p:txBody>
      </p:sp>
    </p:spTree>
    <p:extLst>
      <p:ext uri="{BB962C8B-B14F-4D97-AF65-F5344CB8AC3E}">
        <p14:creationId xmlns:p14="http://schemas.microsoft.com/office/powerpoint/2010/main" val="52639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8552" y="1421645"/>
            <a:ext cx="8534400" cy="4232189"/>
          </a:xfrm>
        </p:spPr>
        <p:txBody>
          <a:bodyPr>
            <a:normAutofit/>
          </a:bodyPr>
          <a:lstStyle/>
          <a:p>
            <a:pPr marL="0" indent="0">
              <a:buNone/>
            </a:pPr>
            <a:r>
              <a:rPr lang="en-US" sz="4000" dirty="0">
                <a:solidFill>
                  <a:schemeClr val="tx1"/>
                </a:solidFill>
              </a:rPr>
              <a:t>Banner 9 Self Service</a:t>
            </a:r>
          </a:p>
          <a:p>
            <a:pPr>
              <a:buFont typeface="Courier New" panose="02070309020205020404" pitchFamily="49" charset="0"/>
              <a:buChar char="o"/>
            </a:pPr>
            <a:r>
              <a:rPr lang="en-US" dirty="0">
                <a:solidFill>
                  <a:schemeClr val="tx1"/>
                </a:solidFill>
              </a:rPr>
              <a:t>Human Resources, Finance Budget and Payroll are wrapping up testing.</a:t>
            </a:r>
          </a:p>
          <a:p>
            <a:pPr>
              <a:buFont typeface="Courier New" panose="02070309020205020404" pitchFamily="49" charset="0"/>
              <a:buChar char="o"/>
            </a:pPr>
            <a:r>
              <a:rPr lang="en-US" dirty="0">
                <a:solidFill>
                  <a:schemeClr val="tx1"/>
                </a:solidFill>
              </a:rPr>
              <a:t>Student registration module is in the configuration stage</a:t>
            </a:r>
          </a:p>
          <a:p>
            <a:pPr>
              <a:buFont typeface="Courier New" panose="02070309020205020404" pitchFamily="49" charset="0"/>
              <a:buChar char="o"/>
            </a:pPr>
            <a:r>
              <a:rPr lang="en-US" dirty="0">
                <a:solidFill>
                  <a:schemeClr val="tx1"/>
                </a:solidFill>
              </a:rPr>
              <a:t>Watch for announcements on go live parallel operations for Banner 8 Self Service and our new Banner 9 Self Service.</a:t>
            </a:r>
          </a:p>
        </p:txBody>
      </p:sp>
      <p:sp>
        <p:nvSpPr>
          <p:cNvPr id="3" name="Title 2"/>
          <p:cNvSpPr>
            <a:spLocks noGrp="1"/>
          </p:cNvSpPr>
          <p:nvPr>
            <p:ph type="title"/>
          </p:nvPr>
        </p:nvSpPr>
        <p:spPr>
          <a:xfrm>
            <a:off x="1277336" y="310748"/>
            <a:ext cx="8534400" cy="1507067"/>
          </a:xfrm>
        </p:spPr>
        <p:txBody>
          <a:bodyPr>
            <a:normAutofit/>
          </a:bodyPr>
          <a:lstStyle/>
          <a:p>
            <a:pPr algn="ctr"/>
            <a:r>
              <a:rPr lang="en-US" dirty="0"/>
              <a:t>Current EAS Projects</a:t>
            </a:r>
            <a:br>
              <a:rPr lang="en-US" sz="3600" dirty="0">
                <a:solidFill>
                  <a:schemeClr val="tx1"/>
                </a:solidFill>
              </a:rPr>
            </a:br>
            <a:endParaRPr lang="en-US" sz="3600" dirty="0"/>
          </a:p>
        </p:txBody>
      </p:sp>
    </p:spTree>
    <p:extLst>
      <p:ext uri="{BB962C8B-B14F-4D97-AF65-F5344CB8AC3E}">
        <p14:creationId xmlns:p14="http://schemas.microsoft.com/office/powerpoint/2010/main" val="2875796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8552" y="1421645"/>
            <a:ext cx="8534400" cy="4232189"/>
          </a:xfrm>
        </p:spPr>
        <p:txBody>
          <a:bodyPr>
            <a:normAutofit/>
          </a:bodyPr>
          <a:lstStyle/>
          <a:p>
            <a:pPr marL="0" indent="0">
              <a:buNone/>
            </a:pPr>
            <a:r>
              <a:rPr lang="en-US" sz="3600" dirty="0">
                <a:solidFill>
                  <a:schemeClr val="tx1"/>
                </a:solidFill>
              </a:rPr>
              <a:t>My.Southwest portal and mobile app</a:t>
            </a:r>
          </a:p>
          <a:p>
            <a:pPr>
              <a:buFont typeface="Courier New" panose="02070309020205020404" pitchFamily="49" charset="0"/>
              <a:buChar char="o"/>
            </a:pPr>
            <a:r>
              <a:rPr lang="en-US" dirty="0">
                <a:solidFill>
                  <a:schemeClr val="tx1"/>
                </a:solidFill>
              </a:rPr>
              <a:t>Project initiation for the upgrade of our portal and mobile app is underway.</a:t>
            </a:r>
          </a:p>
          <a:p>
            <a:pPr>
              <a:buFont typeface="Courier New" panose="02070309020205020404" pitchFamily="49" charset="0"/>
              <a:buChar char="o"/>
            </a:pPr>
            <a:r>
              <a:rPr lang="en-US" dirty="0">
                <a:solidFill>
                  <a:schemeClr val="tx1"/>
                </a:solidFill>
              </a:rPr>
              <a:t>The upgrade will introduce new functionality and a new look and feel to these applications.</a:t>
            </a:r>
          </a:p>
        </p:txBody>
      </p:sp>
      <p:sp>
        <p:nvSpPr>
          <p:cNvPr id="3" name="Title 2"/>
          <p:cNvSpPr>
            <a:spLocks noGrp="1"/>
          </p:cNvSpPr>
          <p:nvPr>
            <p:ph type="title"/>
          </p:nvPr>
        </p:nvSpPr>
        <p:spPr>
          <a:xfrm>
            <a:off x="1277336" y="310748"/>
            <a:ext cx="8534400" cy="1507067"/>
          </a:xfrm>
        </p:spPr>
        <p:txBody>
          <a:bodyPr>
            <a:normAutofit/>
          </a:bodyPr>
          <a:lstStyle/>
          <a:p>
            <a:pPr algn="ctr"/>
            <a:r>
              <a:rPr lang="en-US" dirty="0"/>
              <a:t>Current EAS Projects</a:t>
            </a:r>
            <a:br>
              <a:rPr lang="en-US" sz="3600" dirty="0">
                <a:solidFill>
                  <a:schemeClr val="tx1"/>
                </a:solidFill>
              </a:rPr>
            </a:br>
            <a:endParaRPr lang="en-US" sz="3600" dirty="0"/>
          </a:p>
        </p:txBody>
      </p:sp>
    </p:spTree>
    <p:extLst>
      <p:ext uri="{BB962C8B-B14F-4D97-AF65-F5344CB8AC3E}">
        <p14:creationId xmlns:p14="http://schemas.microsoft.com/office/powerpoint/2010/main" val="54375076"/>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119</TotalTime>
  <Words>1079</Words>
  <Application>Microsoft Macintosh PowerPoint</Application>
  <PresentationFormat>Widescreen</PresentationFormat>
  <Paragraphs>146</Paragraphs>
  <Slides>26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Calibri</vt:lpstr>
      <vt:lpstr>Century Gothic</vt:lpstr>
      <vt:lpstr>Courier New</vt:lpstr>
      <vt:lpstr>Times New Roman</vt:lpstr>
      <vt:lpstr>Wingdings 3</vt:lpstr>
      <vt:lpstr>Slice</vt:lpstr>
      <vt:lpstr>ADMINISTRATIVE SERVICES</vt:lpstr>
      <vt:lpstr>ADMINISTRATIVE SERVICES</vt:lpstr>
      <vt:lpstr>Police Services and Risk Management</vt:lpstr>
      <vt:lpstr>Physical Plant</vt:lpstr>
      <vt:lpstr>INFORMATION TECHNOLOGY SERVICES</vt:lpstr>
      <vt:lpstr>Current EAS Projects </vt:lpstr>
      <vt:lpstr>Current EAS Projects </vt:lpstr>
      <vt:lpstr>Current EAS Projects </vt:lpstr>
      <vt:lpstr>Current EAS Projects </vt:lpstr>
      <vt:lpstr>Police Services/Public Safety </vt:lpstr>
      <vt:lpstr>Police SERVICES</vt:lpstr>
      <vt:lpstr>Location Contact Information  </vt:lpstr>
      <vt:lpstr>SOUTHWEST CAMPUS SAFETY MEASURES </vt:lpstr>
      <vt:lpstr>Tips While Walking  </vt:lpstr>
      <vt:lpstr>Tips while walking continued</vt:lpstr>
      <vt:lpstr>Information Security Purpose  </vt:lpstr>
      <vt:lpstr>Recent Spam Email Techniques </vt:lpstr>
      <vt:lpstr>AI &amp; Cyber Security </vt:lpstr>
      <vt:lpstr>PowerPoint Presentation</vt:lpstr>
      <vt:lpstr>PowerPoint Presentation</vt:lpstr>
      <vt:lpstr>PowerPoint Presentation</vt:lpstr>
      <vt:lpstr>PowerPoint Presentation</vt:lpstr>
      <vt:lpstr>PowerPoint Presentation</vt:lpstr>
      <vt:lpstr>Important Information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Daphne J.</dc:creator>
  <cp:lastModifiedBy>Boyd, Michael D.</cp:lastModifiedBy>
  <cp:revision>5</cp:revision>
  <dcterms:created xsi:type="dcterms:W3CDTF">2018-09-28T22:27:03Z</dcterms:created>
  <dcterms:modified xsi:type="dcterms:W3CDTF">2024-04-03T18:53:26Z</dcterms:modified>
</cp:coreProperties>
</file>